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v0144774-2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1315-18" TargetMode="External"/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vru.gov.ua/content/file/Doc_007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55-2018-%D0%BF" TargetMode="External"/><Relationship Id="rId2" Type="http://schemas.openxmlformats.org/officeDocument/2006/relationships/hyperlink" Target="https://zakon.rada.gov.ua/laws/show/851-1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uhgalter911.com/public/uploads/news/Img_2021/08_2021/30.08-05.09.2021/DSTU_416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smtClean="0">
                <a:solidFill>
                  <a:schemeClr val="tx1"/>
                </a:solidFill>
              </a:rPr>
              <a:t>Оформлення документів по-новому: 10 новел ДСТУ 4163:2020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458200" cy="5105400"/>
          </a:xfrm>
        </p:spPr>
        <p:txBody>
          <a:bodyPr>
            <a:normAutofit/>
          </a:bodyPr>
          <a:lstStyle/>
          <a:p>
            <a:pPr algn="l" fontAlgn="base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 вересня 2021 року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набрав чинності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Національний стандарт ДСТУ 4163:2020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«Державна уніфікована система документації. Уніфікована система організаційно-розпорядчої документації.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Сферою застосування ДСТУ 4163:2020, на відміну від ДСТУ 4163:2003, є організаційно-розпорядчі документи незалежно від носія інформації, тобто стандарт визначає склад і зміст постійної інформації реквізитів для організаційно-розпорядчих документів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незалежно від носія інформації (паперовий, електронний)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В ДСТУ 4163:2020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змінився склад реквізитів документів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немає  реквізиту «зображення нагород», змінилась нумерація реквізитів, новим у переліку є реквізит 28 «відмітка про ознайомлення з документом». Незважаючи на зазначені зміни у складі реквізитів, загальна кількість реквізитів залишилась незмінною – 32.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засвідчення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копії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5.26 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Слова Згідно з оригіналом (без лапок), найменування посади, особистий підпис особи, яка засвідчує копію, її ініціали і прізвище, дата засвідчення копії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Згідно з оригіналом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Секретар </a:t>
                      </a:r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П. П. Кучер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26.06.2001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Слова Згідно з оригіналом (без лапок), найменування посади, особистий підпис особи, яка засвідчує копію, її власне ім’я і прізвище, дата засвідчення копії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Згідно з оригіналом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Секретар </a:t>
                      </a:r>
                      <a:r>
                        <a:rPr kumimoji="0" lang="uk-UA" sz="1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Павло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КУЧЕР</a:t>
                      </a: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Відомості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виконавця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 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(5.27 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 або прізвище, ім’я і по батькові виконавця документа і номер його службового телефону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 556 07 24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 Петро Михайлович 556 07 24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 і власне ім’я виконавця документа, номер його службового телефону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Іваненко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Петро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123 45 67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внутрішніх документах допустимо зазначати тільки прізвище виконавця документа і номер його службового телефону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ознайомлення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з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документом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5.28 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Цей реквізит не передбачався</a:t>
                      </a:r>
                    </a:p>
                  </a:txBody>
                  <a:tcPr marL="56515" marR="56515" marT="40005" marB="400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З документом ознайомлений(-а, -і) (без лапок), особистий(-і) підпис(-и), власне(-і) ім’я(</a:t>
                      </a:r>
                      <a:r>
                        <a:rPr lang="uk-UA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-ена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), дата, яку кожен працівник власноручно проставляє під час ознайомлення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наказом ознайомлений: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01.09.2021</a:t>
                      </a:r>
                    </a:p>
                  </a:txBody>
                  <a:tcPr marL="56515" marR="56515" marT="40005" marB="400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243223"/>
          <a:ext cx="8458200" cy="5696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108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38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Відмітка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про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виконання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документа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5.29 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3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«До справи», номер справи, в якій документ зберігатиметься, дату направлення документа до справи, найменування посади і підпис виконавця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справи № 03-4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Відповідь надіслано 13.05.2001 № 03-12/113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Посада І. П. Ющенко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56515" marR="56515" marT="40005" marB="400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 До справи (без лапок), номер справи, у якій документ зберігатиметься, посилання на дату й реєстраційний індекс документа, що засвідчує виконання, найменування посади, особистий підпис, власне ім’я та прізвище відповідальної особи, дата оформлення відмітки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справи № 01-10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Лист-відповідь від 25.05.2019 № 01-10/01/123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Секретар </a:t>
                      </a:r>
                      <a:r>
                        <a:rPr lang="uk-UA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56515" marR="56515" marT="40005" marB="400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/>
              <a:t>Чи обов’язковий </a:t>
            </a:r>
            <a:br>
              <a:rPr lang="uk-UA" i="1" dirty="0" smtClean="0"/>
            </a:br>
            <a:r>
              <a:rPr lang="uk-UA" dirty="0" smtClean="0">
                <a:hlinkClick r:id="rId2" tooltip="ДСТУ 4163:2020"/>
              </a:rPr>
              <a:t>ДСТУ 4163:2020</a:t>
            </a:r>
            <a:r>
              <a:rPr lang="uk-UA" i="1" dirty="0" smtClean="0"/>
              <a:t>?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458200" cy="5105400"/>
          </a:xfrm>
        </p:spPr>
        <p:txBody>
          <a:bodyPr>
            <a:normAutofit/>
          </a:bodyPr>
          <a:lstStyle/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 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3" tooltip="Законі України «Про стандартизацію від 05.06.2014 р. № 1315-VII"/>
              </a:rPr>
              <a:t>Законі України «Про стандартизацію від 05.06.2014 р. № 1315-VII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 (ч. 2 ст. 23)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зазначено, що «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національні стандарти застосовуються на добровільній основі, крім випадків,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якщо обов’язковість їх застосування встановлена нормативно-правовими актами».</a:t>
            </a:r>
            <a:endParaRPr lang="uk-UA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4" tooltip="ДСТУ 4163:2003"/>
              </a:rPr>
              <a:t>ДСТУ 4163:2003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був обов’язковим. На обов’язковість його застосування, зокрема, вказували 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Правила організації діловодства  та архівного зберігання документів у державних органах, </a:t>
            </a:r>
            <a:r>
              <a:rPr lang="uk-UA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органах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місцевого самоврядування, на підприємствах, установах і в </a:t>
            </a:r>
            <a:r>
              <a:rPr lang="uk-UA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організацвіях</a:t>
            </a:r>
            <a:r>
              <a:rPr lang="uk-UA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 (затверджені наказом Мін’юсту від 18.06.2015 р. № 1000/5)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які обов’язкові для застосування усіма юридичними особами. Тому, за логікою, і стандарт, який прийшов йому на зміну, — 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  <a:hlinkClick r:id="rId2" tooltip="ДСТУ 4163:2020"/>
              </a:rPr>
              <a:t>ДСТУ 4163:2020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— теж є обов’язковим. </a:t>
            </a:r>
          </a:p>
          <a:p>
            <a:pPr algn="l"/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 fontScale="92500" lnSpcReduction="10000"/>
          </a:bodyPr>
          <a:lstStyle/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3. Новим є </a:t>
            </a:r>
            <a:r>
              <a:rPr lang="uk-UA" sz="2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деталізація складу довідкових даних про юридичну особу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а саме деталізація складу реквізитів поштової адреси – встановлено чітку послідовність реквізитів: назва вулиці, номер будинку, номер корпусу чи офісу (за потреби), назва населеного пункту, району, області, поштовий індекс.</a:t>
            </a:r>
          </a:p>
          <a:p>
            <a:pPr algn="just" fontAlgn="base"/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ДСТУ 4163:2020 передбачив допустимість зазначення у довідкових даних двох адрес: юридичної (зазначеної в ЄДРПОУ) та фактичної (для листування), якщо місцезнаходження юридичної особи відрізняється від адреси фактичного здійснення діяльності чи розміщення офісу.</a:t>
            </a:r>
          </a:p>
          <a:p>
            <a:pPr algn="just" fontAlgn="base"/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4. Важливим є закріплення в ДСТУ 4163:2020 вимоги щодо 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відповідності місця складення документа найменуванню населеного пункту </a:t>
            </a:r>
            <a:r>
              <a:rPr lang="uk-UA" sz="2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згідно з Класифікатором об’єктів адміністративно-територіального устрою України</a:t>
            </a:r>
            <a:r>
              <a:rPr lang="uk-UA" sz="2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Наприклад: м. Дніпро;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смт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Гостомель Київської області; с-ще Степове; Фастівського району Київської області; с. Березівка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Макарівського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району Київської області. Однак, у разі зазначення в цьому реквізиті столиці «Київ» скорочення «м.» не застосовують.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5. Також в ДСТУ 4163:2020 чітко зазначено, що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датуванню підлягають усі службові відмітки, проставлені на документі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а саме: віза, резолюція, відмітка про засвідчення копії документа, відмітка про надходження документа до юридичної особи, відмітка про виконання документа та відмітка про ознайомлення з документом.</a:t>
            </a:r>
          </a:p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6. При застосуванні у текстах нормативно-правових актів та посиланнях на них і в документах, що містять відомості фінансового характеру, словесно-цифрового способу зазначення дат ДСТУ 4163:2020 передбачив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проставляння нуля в позначенні дня місяця, якщо він містить одну цифру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7. Деталізованими є положення в ДСТУ 4163:2020 щодо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реєстраційного індексу документа</a:t>
            </a:r>
            <a:r>
              <a:rPr lang="uk-UA" sz="2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а саме стандарт передбачив склад реєстраційного індексу, спосіб відокремлення складових частин реєстраційного індексу одна від одної.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8. Суттєвими стали і зміни у складі реквізиту «підпис». ДСТУ 4163:2020 встановив, що 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підпис має містити найменування посади особи, яка підписує документ, особистий підпис (окрім електронних документів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),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власне ім’я і прізвище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Крім того,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прізвище (у складі будь-якого реквізиту) друкується великими літерами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Ініціали особи, використання яких передбачалось в ДСТУ 4163:2003, наразі не використовуються.</a:t>
            </a:r>
          </a:p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9. Важливими є положення ДСТУ 4163:2020, що пов’язані із забезпеченням функціонування української мови як державної. Стандарт 2020 року встановлює, що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документи складають державною мовою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крім випадків, передбачених законодавством про мови в Україні. Документи ж, адресовані державним органам, складають лише українською мовою.</a:t>
            </a:r>
          </a:p>
          <a:p>
            <a:pPr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10. Окрім зазначеного, вагомими змінами ДСТУ 4163:2020 стали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вимоги до виготовлення документів</a:t>
            </a:r>
            <a:r>
              <a:rPr lang="uk-UA" sz="2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 саме вимоги щодо використання шрифтів розмірами 8-12, 12-14 та 14-16, використання міжрядкових інтервалів та дотримуватися відповідних відступів від межі лівого поля документа.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324600"/>
          </a:xfrm>
        </p:spPr>
        <p:txBody>
          <a:bodyPr anchor="ctr">
            <a:normAutofit/>
          </a:bodyPr>
          <a:lstStyle/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Новими є і 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вимоги щодо способу друкування документів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 тексти документів постійного та тривалого (понад 10 років) зберігання друкують на одному боці аркуша. Документи тимчасового строку (до 10 років включно) зберігання можна друкувати на лицьовому і зворотному боці аркуша.</a:t>
            </a:r>
          </a:p>
          <a:p>
            <a:pPr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Водночас при роботі із документами обов’язковим також є дотримання вимог і </a:t>
            </a:r>
            <a:r>
              <a:rPr lang="uk-UA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Закону України «Про електронні документи та електронний документообіг»</a:t>
            </a:r>
            <a:r>
              <a:rPr lang="uk-UA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Типової інструкції з документування управлінської інформації в електронній формі та організації роботи з електронними документами в діловодстві, електронного міжвідомчого обміну та Типової інструкції з діловодства в міністерствах, інших центральних та місцевих органах виконавчої влади, затверджених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постановою Кабміну від 17.01.2018 р. № 55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а також вимог власних інструкцій з діловодства.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458200" cy="609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3150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415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«Підпис»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5.22 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Times New Roman"/>
                          <a:ea typeface="Calibri"/>
                          <a:hlinkClick r:id="rId2" tooltip="ДСТУ 4163:2020"/>
                        </a:rPr>
                        <a:t>ДСТУ 4163:2020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342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Посада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 Ініціал(и), прізвище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Директор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 І. П. Кущ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Посада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Особистий 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 Власне ім’я ПРІЗВИЩЕ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Директор </a:t>
                      </a:r>
                      <a:r>
                        <a:rPr lang="uk-UA" sz="1800" i="1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Особистий підпис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 Іван</a:t>
                      </a:r>
                      <a:r>
                        <a:rPr lang="uk-UA" sz="1800" baseline="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 КУЩ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315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«Адресат»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5.15 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Times New Roman"/>
                          <a:ea typeface="Calibri"/>
                          <a:hlinkClick r:id="rId2" tooltip="ДСТУ 4163:2020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*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942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Посаду, прізвище, ініціал(и) адресата зазначають у давальному відмінку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Директору УНДІАСД</a:t>
                      </a:r>
                      <a:r>
                        <a:rPr lang="uk-UA" sz="1800" baseline="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aseline="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Кущу</a:t>
                      </a: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 І. П.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Посаду, власне ім’я та прізвище адресата зазначають у давальному відмінку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Приклад: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rgbClr val="333333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Директору УНДІАСД</a:t>
                      </a: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dirty="0" smtClean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Івану КУЩУ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«Гриф затвердження документа» (</a:t>
                      </a:r>
                      <a:r>
                        <a:rPr kumimoji="0" lang="uk-UA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5.16 </a:t>
                      </a:r>
                      <a:r>
                        <a:rPr kumimoji="0" lang="uk-UA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ДСТУ 4163:2020"/>
                        </a:rPr>
                        <a:t>ДСТУ 4163:2020</a:t>
                      </a:r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Слово ЗАТВЕРДЖУЮ (без лапок), найменування посади, підпис, ініціал(-и) і прізвище особи, що затвердила документ, дата затвердження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ЗАТВЕРДЖУЮ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Директор УНДІАСД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Підпис І. П. Кущ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Times New Roman" pitchFamily="18" charset="0"/>
                          <a:cs typeface="Times New Roman" pitchFamily="18" charset="0"/>
                        </a:rPr>
                        <a:t>07.03.2001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Слово ЗАТВЕРДЖУЮ, найменування посади, особистий підпис, власне ім’я, прізвище особи і дата затвердження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ЗАТВЕРДЖУЮ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 УНДІАСД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Іван КУЩ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8601"/>
          <a:ext cx="8458200" cy="5530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02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023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+mn-lt"/>
                          <a:ea typeface="Calibri"/>
                        </a:rPr>
                        <a:t>Резолюція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Helvetica"/>
                        </a:rPr>
                        <a:t>»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5.17 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+mn-lt"/>
                          <a:ea typeface="Calibri"/>
                          <a:cs typeface="Times New Roman"/>
                          <a:hlinkClick r:id="rId2" tooltip="ДСТУ 4163:2020"/>
                        </a:rPr>
                        <a:t>ДСТУ</a:t>
                      </a:r>
                      <a:r>
                        <a:rPr lang="uk-UA" sz="1800" b="1" u="none" strike="noStrike" dirty="0" smtClean="0">
                          <a:solidFill>
                            <a:srgbClr val="26539A"/>
                          </a:solidFill>
                          <a:latin typeface="Helvetica"/>
                          <a:ea typeface="Calibri"/>
                          <a:cs typeface="Helvetica"/>
                          <a:hlinkClick r:id="rId2" tooltip="ДСТУ 4163:2020"/>
                        </a:rPr>
                        <a:t>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latin typeface="Helvetica"/>
                          <a:ea typeface="Calibri"/>
                          <a:cs typeface="Times New Roman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023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Прізвища виконавця(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ів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 давальному відмінку, зміст доручення, термін виконання, особистий підпис керівника, дата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Ющенку П. П.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Прошу підготувати пропозицію про постачання вугілля ТЕЦ-15 до 01.09.2001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15.08.2001</a:t>
                      </a:r>
                    </a:p>
                    <a:p>
                      <a:endParaRPr kumimoji="0" lang="uk-UA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Прізвище(-а), власне(-і) ім’я(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-ена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виконавця(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-ів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 давальному відмінку, зміст доручення, термін виконання, особистий підпис керівника, дата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Приклад*: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ЮЩЕНКУ Петру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Прошу підготувати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проєкт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договору про постачання газу до 25.05.2019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1522">
                <a:tc gridSpan="2">
                  <a:txBody>
                    <a:bodyPr/>
                    <a:lstStyle/>
                    <a:p>
                      <a:endParaRPr kumimoji="0" lang="uk-UA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5334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57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Було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4163:2003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Стало (</a:t>
                      </a:r>
                      <a:r>
                        <a:rPr lang="uk-UA" sz="1800" b="1" i="1" dirty="0" smtClean="0">
                          <a:solidFill>
                            <a:srgbClr val="333333"/>
                          </a:solidFill>
                          <a:ea typeface="Calibri"/>
                        </a:rPr>
                        <a:t>ДСТУ 4163:2020</a:t>
                      </a:r>
                      <a:r>
                        <a:rPr lang="uk-UA" sz="1800" b="1" dirty="0" smtClean="0">
                          <a:solidFill>
                            <a:srgbClr val="333333"/>
                          </a:solidFill>
                          <a:ea typeface="Calibri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36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«Віза (внутрішнє погодження) документа» (</a:t>
                      </a:r>
                      <a:r>
                        <a:rPr kumimoji="0" lang="uk-UA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5.24 </a:t>
                      </a:r>
                      <a:r>
                        <a:rPr kumimoji="0" lang="uk-UA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ДСТУ 4163:2020"/>
                        </a:rPr>
                        <a:t>ДСТУ 4163:2020</a:t>
                      </a:r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591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Найменування посади, особистий підпис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ініціали і прізвище особи, яка візує документ, дата візування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юридичного відділу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І. П. Ющенко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18.09.2001</a:t>
                      </a:r>
                      <a:endParaRPr lang="uk-UA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Найменування посади (за потреби), особистий підпис, власне ім’я і прізвище особи, яка візує документ, дата візування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Приклад: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юридичного відділу</a:t>
                      </a:r>
                    </a:p>
                    <a:p>
                      <a:r>
                        <a:rPr kumimoji="0" lang="uk-UA" sz="18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Особистий підпис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Іван ЮЩЕНКО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  <a:endParaRPr lang="uk-UA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</TotalTime>
  <Words>1611</Words>
  <Application>Microsoft Office PowerPoint</Application>
  <PresentationFormat>Экран (4:3)</PresentationFormat>
  <Paragraphs>154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Helvetica</vt:lpstr>
      <vt:lpstr>Times New Roman</vt:lpstr>
      <vt:lpstr>Wingdings 2</vt:lpstr>
      <vt:lpstr>Техническая</vt:lpstr>
      <vt:lpstr>Оформлення документів по-новому: 10 новел ДСТУ 4163:2020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 обов’язковий  ДСТУ 4163:2020?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Оформлення документів по-новому: 10 новел ДСТУ 4163:2020</dc:title>
  <dc:creator>Олександр С</dc:creator>
  <cp:lastModifiedBy>Lyudmila Krasnoshtan</cp:lastModifiedBy>
  <cp:revision>15</cp:revision>
  <dcterms:created xsi:type="dcterms:W3CDTF">2021-12-02T06:04:26Z</dcterms:created>
  <dcterms:modified xsi:type="dcterms:W3CDTF">2025-08-27T20:18:00Z</dcterms:modified>
</cp:coreProperties>
</file>