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8" r:id="rId2"/>
    <p:sldId id="260" r:id="rId3"/>
    <p:sldId id="261" r:id="rId4"/>
    <p:sldId id="262" r:id="rId5"/>
    <p:sldId id="259" r:id="rId6"/>
    <p:sldId id="279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 snapToGrid="0">
      <p:cViewPr varScale="1">
        <p:scale>
          <a:sx n="109" d="100"/>
          <a:sy n="109" d="100"/>
        </p:scale>
        <p:origin x="1416" y="7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5F4A3-49AA-4F47-8531-2F4504CAD803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15D4AF-52F3-4985-B9B7-997EAF655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530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5517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86551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16800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8" name="Google Shape;22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146856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99844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19021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5" name="Google Shape;265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37439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4" name="Google Shape;274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15478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52749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4360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301654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72680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345464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1" name="Google Shape;17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391145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551830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8" name="Google Shape;22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62041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77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23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316737" y="365125"/>
            <a:ext cx="160198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0779" y="365125"/>
            <a:ext cx="4682133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8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9635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7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0778" y="1825625"/>
            <a:ext cx="314206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76663" y="1825625"/>
            <a:ext cx="314206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318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8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39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14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660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859EA-E480-40E9-972F-A0BF41355494}" type="datetimeFigureOut">
              <a:rPr lang="en-US" smtClean="0"/>
              <a:t>8/27/2025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C3C54-40AB-4D80-BA0D-138A5465CFA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863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4"/>
          <p:cNvSpPr/>
          <p:nvPr/>
        </p:nvSpPr>
        <p:spPr>
          <a:xfrm rot="4045198">
            <a:off x="3826552" y="5486424"/>
            <a:ext cx="213817" cy="837752"/>
          </a:xfrm>
          <a:prstGeom prst="downArrow">
            <a:avLst>
              <a:gd name="adj1" fmla="val 50000"/>
              <a:gd name="adj2" fmla="val 50053"/>
            </a:avLst>
          </a:prstGeom>
          <a:solidFill>
            <a:srgbClr val="3C518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5" name="Google Shape;115;p14"/>
          <p:cNvSpPr/>
          <p:nvPr/>
        </p:nvSpPr>
        <p:spPr>
          <a:xfrm rot="17584668">
            <a:off x="6444269" y="5467937"/>
            <a:ext cx="206324" cy="805015"/>
          </a:xfrm>
          <a:prstGeom prst="downArrow">
            <a:avLst>
              <a:gd name="adj1" fmla="val 50000"/>
              <a:gd name="adj2" fmla="val 50053"/>
            </a:avLst>
          </a:prstGeom>
          <a:solidFill>
            <a:srgbClr val="3C518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endParaRPr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16" name="Google Shape;116;p14"/>
          <p:cNvSpPr/>
          <p:nvPr/>
        </p:nvSpPr>
        <p:spPr>
          <a:xfrm>
            <a:off x="1730224" y="5188789"/>
            <a:ext cx="6480720" cy="617705"/>
          </a:xfrm>
          <a:prstGeom prst="roundRect">
            <a:avLst>
              <a:gd name="adj" fmla="val 16667"/>
            </a:avLst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000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Зміни </a:t>
            </a:r>
            <a:r>
              <a:rPr lang="ru-RU" sz="2000" dirty="0" smtClean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умовно </a:t>
            </a:r>
            <a:r>
              <a:rPr lang="uk-UA" sz="2000" dirty="0" smtClean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можна</a:t>
            </a:r>
            <a:r>
              <a:rPr lang="ru-RU" sz="2000" dirty="0" smtClean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uk-UA" sz="2000" dirty="0" smtClean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поділити</a:t>
            </a:r>
            <a:r>
              <a:rPr lang="ru-RU" sz="2000" dirty="0" smtClean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000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на дві </a:t>
            </a:r>
            <a:r>
              <a:rPr lang="ru-RU" sz="2000" dirty="0" smtClean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групи</a:t>
            </a:r>
            <a:endParaRPr dirty="0"/>
          </a:p>
        </p:txBody>
      </p:sp>
      <p:sp>
        <p:nvSpPr>
          <p:cNvPr id="117" name="Google Shape;117;p14"/>
          <p:cNvSpPr/>
          <p:nvPr/>
        </p:nvSpPr>
        <p:spPr>
          <a:xfrm>
            <a:off x="5242161" y="6051036"/>
            <a:ext cx="3769872" cy="753975"/>
          </a:xfrm>
          <a:prstGeom prst="roundRect">
            <a:avLst>
              <a:gd name="adj" fmla="val 16667"/>
            </a:avLst>
          </a:prstGeom>
          <a:solidFill>
            <a:srgbClr val="3C518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000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(2) варіантні доповнення до чинної норми </a:t>
            </a:r>
            <a:endParaRPr sz="2000" dirty="0">
              <a:solidFill>
                <a:schemeClr val="lt1"/>
              </a:solidFill>
              <a:latin typeface="Trebuchet MS"/>
              <a:ea typeface="Trebuchet MS"/>
              <a:cs typeface="Trebuchet MS"/>
            </a:endParaRPr>
          </a:p>
        </p:txBody>
      </p:sp>
      <p:sp>
        <p:nvSpPr>
          <p:cNvPr id="118" name="Google Shape;118;p14"/>
          <p:cNvSpPr/>
          <p:nvPr/>
        </p:nvSpPr>
        <p:spPr>
          <a:xfrm>
            <a:off x="1064569" y="6086807"/>
            <a:ext cx="3769872" cy="734652"/>
          </a:xfrm>
          <a:prstGeom prst="roundRect">
            <a:avLst>
              <a:gd name="adj" fmla="val 16667"/>
            </a:avLst>
          </a:prstGeom>
          <a:solidFill>
            <a:srgbClr val="3C5184"/>
          </a:solidFill>
          <a:ln>
            <a:noFill/>
          </a:ln>
          <a:effectLst>
            <a:outerShdw blurRad="44450" dist="27940" dir="5400000" algn="ctr">
              <a:srgbClr val="000000">
                <a:alpha val="31764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000" dirty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(1) власне зміни в написанні слів (без варіантів)</a:t>
            </a:r>
            <a:endParaRPr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759"/>
          <a:stretch/>
        </p:blipFill>
        <p:spPr>
          <a:xfrm>
            <a:off x="180489" y="1099259"/>
            <a:ext cx="2519967" cy="3536135"/>
          </a:xfrm>
          <a:prstGeom prst="rect">
            <a:avLst/>
          </a:prstGeom>
        </p:spPr>
      </p:pic>
      <p:sp>
        <p:nvSpPr>
          <p:cNvPr id="120" name="Google Shape;120;p14"/>
          <p:cNvSpPr/>
          <p:nvPr/>
        </p:nvSpPr>
        <p:spPr>
          <a:xfrm>
            <a:off x="2743200" y="941621"/>
            <a:ext cx="7086599" cy="4704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ru-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УКРАЇНСЬКИЙ ПРАВОПИС </a:t>
            </a:r>
            <a:endParaRPr sz="23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ru-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СХВАЛЕНО </a:t>
            </a:r>
            <a:endParaRPr dirty="0">
              <a:solidFill>
                <a:srgbClr val="002060"/>
              </a:solidFill>
            </a:endParaRPr>
          </a:p>
          <a:p>
            <a:pPr algn="ctr"/>
            <a:r>
              <a:rPr lang="ru-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Кабінетом Міністрів України </a:t>
            </a:r>
            <a:r>
              <a:rPr lang="ru-RU" sz="23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(Постанова № 437 від 22 травня 2019 р.) </a:t>
            </a:r>
            <a:endParaRPr sz="2300" b="1" i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ru-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спільним рішенням</a:t>
            </a:r>
            <a:r>
              <a:rPr lang="ru-RU" sz="23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           </a:t>
            </a:r>
            <a:r>
              <a:rPr lang="ru-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Президії Національної академії наук України </a:t>
            </a:r>
            <a:endParaRPr sz="23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ru-RU" sz="23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(протокол № 22/10 від 24 жовтня 2018 р.) </a:t>
            </a:r>
            <a:endParaRPr sz="2300" b="1" i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ru-RU" sz="23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 Колегії Міністерства освіти і науки України </a:t>
            </a:r>
            <a:r>
              <a:rPr lang="ru-RU" sz="23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(протокол № 10/4-13 від 24 жовтня 2018 р.) 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ЗАТВЕРДЖЕНО </a:t>
            </a:r>
            <a:endParaRPr sz="20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Українською національною комісією 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 питань</a:t>
            </a:r>
            <a:r>
              <a:rPr lang="ru-RU" sz="20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правопису </a:t>
            </a:r>
            <a:endParaRPr sz="2000" b="1" dirty="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ru-RU" sz="2000" b="1" i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(протокол № 5 від 22 жовтня 2018 р.)</a:t>
            </a:r>
            <a:endParaRPr sz="2000" dirty="0">
              <a:solidFill>
                <a:srgbClr val="002060"/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80489" y="152179"/>
            <a:ext cx="9580190" cy="947080"/>
          </a:xfrm>
        </p:spPr>
        <p:txBody>
          <a:bodyPr>
            <a:normAutofit/>
          </a:bodyPr>
          <a:lstStyle/>
          <a:p>
            <a:pPr algn="ctr"/>
            <a:r>
              <a:rPr lang="uk-UA" b="1" i="1" dirty="0" smtClean="0">
                <a:solidFill>
                  <a:srgbClr val="C00000"/>
                </a:solidFill>
                <a:latin typeface="Arial Black" panose="020B0A04020102020204" pitchFamily="34" charset="0"/>
                <a:ea typeface="MS PGothic" panose="020B0600070205080204" pitchFamily="34" charset="-128"/>
              </a:rPr>
              <a:t>УКРАЇНСЬКИЙ ПРАВОПИС-2019</a:t>
            </a:r>
            <a:endParaRPr lang="ru-RU" b="1" i="1" dirty="0">
              <a:solidFill>
                <a:srgbClr val="C00000"/>
              </a:solidFill>
              <a:latin typeface="Arial Black" panose="020B0A04020102020204" pitchFamily="34" charset="0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1792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/>
          <p:nvPr/>
        </p:nvSpPr>
        <p:spPr>
          <a:xfrm>
            <a:off x="488504" y="188640"/>
            <a:ext cx="8895716" cy="108012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57150" cap="flat" cmpd="sng">
            <a:solidFill>
              <a:srgbClr val="E2AC7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rgbClr val="000000"/>
              </a:buClr>
              <a:buSzPts val="3200"/>
            </a:pPr>
            <a:endParaRPr sz="3200" dirty="0">
              <a:solidFill>
                <a:srgbClr val="C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04" name="Google Shape;104;p14"/>
          <p:cNvSpPr/>
          <p:nvPr/>
        </p:nvSpPr>
        <p:spPr>
          <a:xfrm>
            <a:off x="488504" y="1736468"/>
            <a:ext cx="8856984" cy="266429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rgbClr val="F6C680"/>
            </a:solidFill>
            <a:prstDash val="solid"/>
            <a:round/>
            <a:headEnd type="none" w="sm" len="sm"/>
            <a:tailEnd type="none" w="sm" len="sm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20000"/>
              </a:lnSpc>
              <a:buClr>
                <a:srgbClr val="000000"/>
              </a:buClr>
              <a:buSzPts val="1800"/>
            </a:pPr>
            <a:r>
              <a:rPr lang="uk-UA" dirty="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И </a:t>
            </a:r>
            <a:r>
              <a:rPr lang="uk-UA" sz="3200" dirty="0" err="1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И</a:t>
            </a:r>
            <a:r>
              <a:rPr lang="uk-UA"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пишемо на початку :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0000"/>
              </a:lnSpc>
              <a:buClr>
                <a:srgbClr val="000000"/>
              </a:buClr>
              <a:buSzPts val="1800"/>
            </a:pPr>
            <a:r>
              <a:rPr lang="uk-UA"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1) вигуку (частки ) </a:t>
            </a:r>
            <a:r>
              <a:rPr lang="uk-UA" sz="2400" dirty="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ИЧ</a:t>
            </a:r>
            <a:r>
              <a:rPr lang="uk-UA"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, дієслова </a:t>
            </a:r>
            <a:r>
              <a:rPr lang="uk-UA" sz="2400" dirty="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ИКАТИ</a:t>
            </a:r>
            <a:r>
              <a:rPr lang="uk-UA"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та похідного іменника </a:t>
            </a:r>
            <a:r>
              <a:rPr lang="uk-UA" sz="2400" dirty="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ИКАННЯ</a:t>
            </a:r>
            <a:r>
              <a:rPr lang="uk-UA"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;</a:t>
            </a:r>
            <a:endParaRPr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lnSpc>
                <a:spcPct val="120000"/>
              </a:lnSpc>
              <a:buClr>
                <a:srgbClr val="000000"/>
              </a:buClr>
              <a:buSzPts val="1800"/>
            </a:pPr>
            <a:r>
              <a:rPr lang="uk-UA"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2) деяких назв іншомовного походження: </a:t>
            </a:r>
            <a:r>
              <a:rPr lang="uk-UA" sz="2400" dirty="0" err="1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И</a:t>
            </a:r>
            <a:r>
              <a:rPr lang="uk-UA" sz="2400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ч-оба</a:t>
            </a:r>
            <a:r>
              <a:rPr lang="uk-UA"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, Кім Чен </a:t>
            </a:r>
            <a:r>
              <a:rPr lang="uk-UA" sz="2400" dirty="0" err="1" smtClean="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И</a:t>
            </a:r>
            <a:r>
              <a:rPr lang="uk-UA" sz="2400" dirty="0" err="1" smtClean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н</a:t>
            </a:r>
            <a:r>
              <a:rPr lang="uk-UA"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.</a:t>
            </a:r>
            <a:endParaRPr sz="2400" dirty="0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05" name="Google Shape;105;p14"/>
          <p:cNvSpPr/>
          <p:nvPr/>
        </p:nvSpPr>
        <p:spPr>
          <a:xfrm>
            <a:off x="776536" y="4868471"/>
            <a:ext cx="8424936" cy="1706499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rgbClr val="F6C680"/>
            </a:solidFill>
            <a:prstDash val="solid"/>
            <a:round/>
            <a:headEnd type="none" w="sm" len="sm"/>
            <a:tailEnd type="none" w="sm" len="sm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lnSpc>
                <a:spcPct val="120000"/>
              </a:lnSpc>
              <a:buClr>
                <a:srgbClr val="000000"/>
              </a:buClr>
              <a:buSzPts val="2400"/>
            </a:pPr>
            <a:r>
              <a:rPr lang="uk-UA" sz="2400" dirty="0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Увага! </a:t>
            </a:r>
            <a:r>
              <a:rPr lang="uk-UA"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Паралельне написання з </a:t>
            </a:r>
            <a:r>
              <a:rPr lang="uk-UA" sz="2400" dirty="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і</a:t>
            </a:r>
            <a:r>
              <a:rPr lang="uk-UA"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та </a:t>
            </a:r>
            <a:r>
              <a:rPr lang="uk-UA" sz="2400" dirty="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и </a:t>
            </a:r>
            <a:r>
              <a:rPr lang="uk-UA"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мають слова </a:t>
            </a:r>
            <a:r>
              <a:rPr lang="uk-UA" sz="2400" i="1" dirty="0" err="1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і</a:t>
            </a:r>
            <a:r>
              <a:rPr lang="uk-UA" sz="2400" i="1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рій</a:t>
            </a:r>
            <a:r>
              <a:rPr lang="uk-UA" sz="2400" i="1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та </a:t>
            </a:r>
            <a:r>
              <a:rPr lang="uk-UA" sz="2400" i="1" dirty="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і</a:t>
            </a:r>
            <a:r>
              <a:rPr lang="uk-UA" sz="2400" i="1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род: </a:t>
            </a:r>
            <a:r>
              <a:rPr lang="uk-UA" sz="2400" i="1" dirty="0" err="1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і</a:t>
            </a:r>
            <a:r>
              <a:rPr lang="uk-UA" sz="2400" i="1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рій</a:t>
            </a:r>
            <a:r>
              <a:rPr lang="uk-UA" sz="2400" i="1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 і </a:t>
            </a:r>
            <a:r>
              <a:rPr lang="uk-UA" sz="2400" i="1" dirty="0" err="1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и</a:t>
            </a:r>
            <a:r>
              <a:rPr lang="uk-UA" sz="2400" i="1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рій</a:t>
            </a:r>
            <a:r>
              <a:rPr lang="uk-UA" sz="2400" i="1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, </a:t>
            </a:r>
            <a:r>
              <a:rPr lang="uk-UA" sz="2400" i="1" dirty="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і</a:t>
            </a:r>
            <a:r>
              <a:rPr lang="uk-UA" sz="2400" i="1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род і </a:t>
            </a:r>
            <a:r>
              <a:rPr lang="uk-UA" sz="2400" i="1" dirty="0" err="1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и</a:t>
            </a:r>
            <a:r>
              <a:rPr lang="uk-UA" sz="2400" i="1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род</a:t>
            </a:r>
            <a:r>
              <a:rPr lang="uk-UA" sz="2400" i="1" dirty="0" smtClean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.</a:t>
            </a:r>
          </a:p>
          <a:p>
            <a:pPr>
              <a:lnSpc>
                <a:spcPct val="120000"/>
              </a:lnSpc>
              <a:buClr>
                <a:srgbClr val="000000"/>
              </a:buClr>
              <a:buSzPts val="2400"/>
            </a:pPr>
            <a:r>
              <a:rPr lang="uk-UA" sz="2400" dirty="0" smtClean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Немає </a:t>
            </a:r>
            <a:r>
              <a:rPr lang="uk-UA" sz="2400" i="1" dirty="0" err="1" smtClean="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и</a:t>
            </a:r>
            <a:r>
              <a:rPr lang="uk-UA" sz="2400" i="1" dirty="0" err="1" smtClean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ндика</a:t>
            </a:r>
            <a:r>
              <a:rPr lang="uk-UA" sz="2400" dirty="0" smtClean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, є тільки </a:t>
            </a:r>
            <a:r>
              <a:rPr lang="uk-UA" sz="2400" i="1" dirty="0" smtClean="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rPr>
              <a:t>і</a:t>
            </a:r>
            <a:r>
              <a:rPr lang="uk-UA" sz="2400" i="1" dirty="0" smtClean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ндик</a:t>
            </a:r>
            <a:endParaRPr sz="2400" i="1" dirty="0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110" name="Google Shape;110;p14"/>
          <p:cNvSpPr/>
          <p:nvPr/>
        </p:nvSpPr>
        <p:spPr>
          <a:xfrm>
            <a:off x="591005" y="405534"/>
            <a:ext cx="879599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3600"/>
            </a:pPr>
            <a:r>
              <a:rPr lang="uk-UA" sz="3600" b="1" dirty="0" smtClean="0">
                <a:solidFill>
                  <a:srgbClr val="CC0000"/>
                </a:solidFill>
                <a:latin typeface="Arial Black"/>
                <a:ea typeface="Arial Black"/>
                <a:cs typeface="Arial Black"/>
                <a:sym typeface="Arial Black"/>
              </a:rPr>
              <a:t>Уживання </a:t>
            </a:r>
            <a:r>
              <a:rPr lang="uk-UA" sz="3600" b="1" dirty="0">
                <a:solidFill>
                  <a:srgbClr val="CC0000"/>
                </a:solidFill>
                <a:latin typeface="Arial Black"/>
                <a:ea typeface="Arial Black"/>
                <a:cs typeface="Arial Black"/>
                <a:sym typeface="Arial Black"/>
              </a:rPr>
              <a:t>І, И  на початку слова</a:t>
            </a: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614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2"/>
          <p:cNvSpPr/>
          <p:nvPr/>
        </p:nvSpPr>
        <p:spPr>
          <a:xfrm>
            <a:off x="632520" y="188640"/>
            <a:ext cx="8712968" cy="108012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57150" cap="flat" cmpd="sng">
            <a:solidFill>
              <a:srgbClr val="E2AC7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endParaRPr sz="3200">
              <a:solidFill>
                <a:srgbClr val="C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sp>
        <p:nvSpPr>
          <p:cNvPr id="238" name="Google Shape;238;p22"/>
          <p:cNvSpPr/>
          <p:nvPr/>
        </p:nvSpPr>
        <p:spPr>
          <a:xfrm>
            <a:off x="1759594" y="188640"/>
            <a:ext cx="6458820" cy="10772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uk-UA" sz="3200" b="1" dirty="0" smtClean="0">
                <a:solidFill>
                  <a:srgbClr val="CC0000"/>
                </a:solidFill>
                <a:latin typeface="Arial Black"/>
                <a:ea typeface="Arial Black"/>
                <a:cs typeface="Arial Black"/>
                <a:sym typeface="Arial Black"/>
              </a:rPr>
              <a:t> </a:t>
            </a:r>
            <a:r>
              <a:rPr lang="uk-UA" sz="3200" b="1" dirty="0">
                <a:solidFill>
                  <a:srgbClr val="CC0000"/>
                </a:solidFill>
                <a:latin typeface="Arial Black"/>
                <a:ea typeface="Arial Black"/>
                <a:cs typeface="Arial Black"/>
                <a:sym typeface="Arial Black"/>
              </a:rPr>
              <a:t>ПРАВОПИС ЗАКІНЧЕНЬ</a:t>
            </a:r>
            <a:endParaRPr sz="1400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rgbClr val="000000"/>
              </a:buClr>
              <a:buSzPts val="3200"/>
            </a:pPr>
            <a:r>
              <a:rPr lang="uk-UA" sz="3200" b="1" dirty="0">
                <a:solidFill>
                  <a:srgbClr val="CC0000"/>
                </a:solidFill>
                <a:latin typeface="Arial Black"/>
                <a:ea typeface="Arial Black"/>
                <a:cs typeface="Arial Black"/>
                <a:sym typeface="Arial Black"/>
              </a:rPr>
              <a:t> ВІДМІНЮВАНИХ </a:t>
            </a:r>
            <a:r>
              <a:rPr lang="uk-UA" sz="3200" b="1" dirty="0" smtClean="0">
                <a:solidFill>
                  <a:srgbClr val="CC0000"/>
                </a:solidFill>
                <a:latin typeface="Arial Black"/>
                <a:ea typeface="Arial Black"/>
                <a:cs typeface="Arial Black"/>
                <a:sym typeface="Arial Black"/>
              </a:rPr>
              <a:t>СЛІВ</a:t>
            </a:r>
            <a:endParaRPr sz="3200" b="1" dirty="0">
              <a:solidFill>
                <a:srgbClr val="CC0000"/>
              </a:solidFill>
              <a:latin typeface="Libre Franklin"/>
              <a:ea typeface="Libre Franklin"/>
              <a:cs typeface="Libre Franklin"/>
              <a:sym typeface="Libre Franklin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704528" y="1825805"/>
            <a:ext cx="8496944" cy="792088"/>
            <a:chOff x="704528" y="2420888"/>
            <a:chExt cx="8496944" cy="792088"/>
          </a:xfrm>
        </p:grpSpPr>
        <p:sp>
          <p:nvSpPr>
            <p:cNvPr id="231" name="Google Shape;231;p22"/>
            <p:cNvSpPr/>
            <p:nvPr/>
          </p:nvSpPr>
          <p:spPr>
            <a:xfrm>
              <a:off x="704528" y="2420888"/>
              <a:ext cx="3816424" cy="792088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rgbClr val="F6C68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uk-UA" b="1" dirty="0" smtClean="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У родовому відмінку</a:t>
              </a:r>
              <a:endParaRPr b="1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sp>
          <p:nvSpPr>
            <p:cNvPr id="232" name="Google Shape;232;p22"/>
            <p:cNvSpPr/>
            <p:nvPr/>
          </p:nvSpPr>
          <p:spPr>
            <a:xfrm>
              <a:off x="4808984" y="2420888"/>
              <a:ext cx="4392488" cy="792088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rgbClr val="F6C68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2000"/>
              </a:pPr>
              <a:r>
                <a:rPr lang="uk-UA" sz="200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інстаграм</a:t>
              </a:r>
              <a:r>
                <a:rPr lang="uk-UA" sz="2000">
                  <a:solidFill>
                    <a:srgbClr val="FF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у</a:t>
              </a:r>
              <a:r>
                <a:rPr lang="uk-UA" sz="200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, телеграм</a:t>
              </a:r>
              <a:r>
                <a:rPr lang="uk-UA" sz="2000">
                  <a:solidFill>
                    <a:srgbClr val="FF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у</a:t>
              </a:r>
              <a:r>
                <a:rPr lang="uk-UA" sz="200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, фейсбук</a:t>
              </a:r>
              <a:r>
                <a:rPr lang="uk-UA" sz="2000">
                  <a:solidFill>
                    <a:srgbClr val="FF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у</a:t>
              </a:r>
              <a:r>
                <a:rPr lang="uk-UA" sz="200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,  ютуб</a:t>
              </a:r>
              <a:r>
                <a:rPr lang="uk-UA" sz="2000">
                  <a:solidFill>
                    <a:srgbClr val="FF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у</a:t>
              </a:r>
              <a:endParaRPr sz="2000">
                <a:solidFill>
                  <a:srgbClr val="FF0000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pic>
          <p:nvPicPr>
            <p:cNvPr id="244" name="Google Shape;244;p2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60813" y="2616114"/>
              <a:ext cx="528191" cy="40163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3" name="Группа 2"/>
          <p:cNvGrpSpPr/>
          <p:nvPr/>
        </p:nvGrpSpPr>
        <p:grpSpPr>
          <a:xfrm>
            <a:off x="704528" y="3885189"/>
            <a:ext cx="8511743" cy="576064"/>
            <a:chOff x="733670" y="3356992"/>
            <a:chExt cx="8511743" cy="576064"/>
          </a:xfrm>
        </p:grpSpPr>
        <p:sp>
          <p:nvSpPr>
            <p:cNvPr id="233" name="Google Shape;233;p22"/>
            <p:cNvSpPr/>
            <p:nvPr/>
          </p:nvSpPr>
          <p:spPr>
            <a:xfrm>
              <a:off x="733670" y="3356992"/>
              <a:ext cx="3758141" cy="576064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rgbClr val="F6C68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uk-UA" b="1" dirty="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У кличному відмінку</a:t>
              </a:r>
              <a:endParaRPr b="1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sp>
          <p:nvSpPr>
            <p:cNvPr id="239" name="Google Shape;239;p22"/>
            <p:cNvSpPr/>
            <p:nvPr/>
          </p:nvSpPr>
          <p:spPr>
            <a:xfrm>
              <a:off x="4852925" y="3356992"/>
              <a:ext cx="4392488" cy="576064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rgbClr val="F6C68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uk-UA" sz="240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Ігор</a:t>
              </a:r>
              <a:r>
                <a:rPr lang="uk-UA" sz="2400">
                  <a:solidFill>
                    <a:srgbClr val="FF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ю</a:t>
              </a:r>
              <a:r>
                <a:rPr lang="uk-UA" sz="240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, Олегу  і Олеже</a:t>
              </a:r>
              <a:endParaRPr sz="240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pic>
          <p:nvPicPr>
            <p:cNvPr id="245" name="Google Shape;245;p2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60812" y="3444206"/>
              <a:ext cx="528191" cy="40163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35" name="TextBox 34"/>
          <p:cNvSpPr txBox="1"/>
          <p:nvPr/>
        </p:nvSpPr>
        <p:spPr>
          <a:xfrm>
            <a:off x="298456" y="4837498"/>
            <a:ext cx="9381095" cy="83099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900113" indent="-900113" algn="ctr"/>
            <a:r>
              <a:rPr lang="uk-UA" sz="2400" b="1" dirty="0" smtClean="0">
                <a:solidFill>
                  <a:srgbClr val="C00000"/>
                </a:solidFill>
              </a:rPr>
              <a:t>Зауважте</a:t>
            </a:r>
            <a:r>
              <a:rPr lang="uk-UA" sz="2400" b="1" dirty="0" smtClean="0"/>
              <a:t>: іменник </a:t>
            </a:r>
            <a:r>
              <a:rPr lang="uk-UA" sz="2400" b="1" i="1" dirty="0" smtClean="0">
                <a:solidFill>
                  <a:srgbClr val="C00000"/>
                </a:solidFill>
              </a:rPr>
              <a:t>Ігор</a:t>
            </a:r>
            <a:r>
              <a:rPr lang="uk-UA" sz="2400" b="1" dirty="0" smtClean="0"/>
              <a:t> належить до </a:t>
            </a:r>
            <a:r>
              <a:rPr lang="uk-UA" sz="2400" b="1" dirty="0" err="1" smtClean="0"/>
              <a:t>мякої</a:t>
            </a:r>
            <a:r>
              <a:rPr lang="uk-UA" sz="2400" b="1" dirty="0" smtClean="0"/>
              <a:t> групи, тому </a:t>
            </a:r>
            <a:r>
              <a:rPr lang="uk-UA" sz="2400" b="1" i="1" dirty="0" smtClean="0">
                <a:solidFill>
                  <a:srgbClr val="C00000"/>
                </a:solidFill>
              </a:rPr>
              <a:t>Ігоря,</a:t>
            </a:r>
            <a:r>
              <a:rPr lang="uk-UA" sz="2400" b="1" dirty="0" smtClean="0"/>
              <a:t> </a:t>
            </a:r>
            <a:r>
              <a:rPr lang="uk-UA" sz="2400" b="1" i="1" dirty="0" err="1" smtClean="0">
                <a:solidFill>
                  <a:srgbClr val="C00000"/>
                </a:solidFill>
              </a:rPr>
              <a:t>Ігорьович</a:t>
            </a:r>
            <a:r>
              <a:rPr lang="uk-UA" sz="2400" b="1" i="1" dirty="0" smtClean="0">
                <a:solidFill>
                  <a:srgbClr val="C00000"/>
                </a:solidFill>
              </a:rPr>
              <a:t>;</a:t>
            </a:r>
            <a:r>
              <a:rPr lang="uk-UA" sz="2400" b="1" dirty="0" smtClean="0"/>
              <a:t> </a:t>
            </a:r>
            <a:r>
              <a:rPr lang="uk-UA" sz="2400" b="1" i="1" dirty="0" smtClean="0">
                <a:solidFill>
                  <a:srgbClr val="C00000"/>
                </a:solidFill>
              </a:rPr>
              <a:t>Лазаря, </a:t>
            </a:r>
            <a:r>
              <a:rPr lang="uk-UA" sz="2400" b="1" i="1" dirty="0" err="1" smtClean="0">
                <a:solidFill>
                  <a:srgbClr val="C00000"/>
                </a:solidFill>
              </a:rPr>
              <a:t>Лазарьович</a:t>
            </a:r>
            <a:endParaRPr lang="uk-UA" sz="2400" b="1" i="1" dirty="0">
              <a:solidFill>
                <a:srgbClr val="C00000"/>
              </a:solidFill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705067" y="2946950"/>
            <a:ext cx="8511743" cy="576064"/>
            <a:chOff x="733670" y="3356992"/>
            <a:chExt cx="8511743" cy="576064"/>
          </a:xfrm>
        </p:grpSpPr>
        <p:sp>
          <p:nvSpPr>
            <p:cNvPr id="37" name="Google Shape;233;p22"/>
            <p:cNvSpPr/>
            <p:nvPr/>
          </p:nvSpPr>
          <p:spPr>
            <a:xfrm>
              <a:off x="733670" y="3356992"/>
              <a:ext cx="3758141" cy="576064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rgbClr val="F6C68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uk-UA" b="1" dirty="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У </a:t>
              </a:r>
              <a:r>
                <a:rPr lang="uk-UA" b="1" dirty="0" smtClean="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родовому </a:t>
              </a:r>
              <a:r>
                <a:rPr lang="uk-UA" b="1" dirty="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відмінку</a:t>
              </a:r>
              <a:endParaRPr b="1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sp>
          <p:nvSpPr>
            <p:cNvPr id="38" name="Google Shape;239;p22"/>
            <p:cNvSpPr/>
            <p:nvPr/>
          </p:nvSpPr>
          <p:spPr>
            <a:xfrm>
              <a:off x="4852925" y="3356992"/>
              <a:ext cx="4392488" cy="576064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rgbClr val="F6C68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uk-UA" sz="2400" dirty="0" smtClean="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хабарЯ</a:t>
              </a:r>
              <a:endParaRPr sz="2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pic>
          <p:nvPicPr>
            <p:cNvPr id="39" name="Google Shape;245;p22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460812" y="3444206"/>
              <a:ext cx="528191" cy="40163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0" name="TextBox 39"/>
          <p:cNvSpPr txBox="1"/>
          <p:nvPr/>
        </p:nvSpPr>
        <p:spPr>
          <a:xfrm>
            <a:off x="358568" y="6186631"/>
            <a:ext cx="9381095" cy="461665"/>
          </a:xfrm>
          <a:prstGeom prst="rect">
            <a:avLst/>
          </a:prstGeom>
          <a:ln/>
        </p:spPr>
        <p:style>
          <a:lnRef idx="2">
            <a:schemeClr val="accent1"/>
          </a:lnRef>
          <a:fillRef idx="1001">
            <a:schemeClr val="lt2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900113" indent="-900113" algn="ctr"/>
            <a:r>
              <a:rPr lang="uk-UA" sz="2400" b="1" dirty="0" smtClean="0">
                <a:solidFill>
                  <a:schemeClr val="tx1"/>
                </a:solidFill>
              </a:rPr>
              <a:t>Назва держави </a:t>
            </a:r>
            <a:r>
              <a:rPr lang="uk-UA" sz="2400" b="1" dirty="0" smtClean="0">
                <a:solidFill>
                  <a:srgbClr val="C00000"/>
                </a:solidFill>
              </a:rPr>
              <a:t>Україна, </a:t>
            </a:r>
            <a:r>
              <a:rPr lang="uk-UA" sz="2400" b="1" dirty="0" smtClean="0">
                <a:solidFill>
                  <a:schemeClr val="tx1"/>
                </a:solidFill>
              </a:rPr>
              <a:t>Вкраїна – тільки в поезії</a:t>
            </a:r>
            <a:endParaRPr lang="uk-UA" sz="24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689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1"/>
          <p:cNvSpPr/>
          <p:nvPr/>
        </p:nvSpPr>
        <p:spPr>
          <a:xfrm>
            <a:off x="754232" y="103781"/>
            <a:ext cx="8496944" cy="1692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ru-RU" sz="4000" b="1" dirty="0">
                <a:solidFill>
                  <a:srgbClr val="9C1D22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lang="uk-UA" sz="4000" b="1" dirty="0" smtClean="0">
                <a:solidFill>
                  <a:srgbClr val="9C1D22"/>
                </a:solidFill>
                <a:latin typeface="Arial"/>
                <a:ea typeface="Arial"/>
                <a:cs typeface="Arial"/>
              </a:rPr>
              <a:t>ВАРІАНТНЕ ВЖИВАННЯ</a:t>
            </a:r>
            <a:r>
              <a:rPr lang="ru-RU" sz="4000" b="1" dirty="0" smtClean="0">
                <a:solidFill>
                  <a:srgbClr val="9C1D22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     </a:t>
            </a:r>
            <a:r>
              <a:rPr lang="ru-RU" sz="3200" b="1" dirty="0" smtClean="0">
                <a:solidFill>
                  <a:srgbClr val="9C1D22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ru-RU" sz="3200" b="1" dirty="0" err="1">
                <a:solidFill>
                  <a:srgbClr val="9C1D22"/>
                </a:solidFill>
                <a:latin typeface="Arial"/>
                <a:ea typeface="Arial"/>
                <a:cs typeface="Arial"/>
                <a:sym typeface="Arial"/>
              </a:rPr>
              <a:t>допускається</a:t>
            </a:r>
            <a:r>
              <a:rPr lang="ru-RU" sz="3200" b="1" dirty="0">
                <a:solidFill>
                  <a:srgbClr val="9C1D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3200" b="1" dirty="0" err="1">
                <a:solidFill>
                  <a:srgbClr val="9C1D22"/>
                </a:solidFill>
                <a:latin typeface="Arial"/>
                <a:ea typeface="Arial"/>
                <a:cs typeface="Arial"/>
                <a:sym typeface="Arial"/>
              </a:rPr>
              <a:t>правописна</a:t>
            </a:r>
            <a:r>
              <a:rPr lang="ru-RU" sz="3200" b="1" dirty="0">
                <a:solidFill>
                  <a:srgbClr val="9C1D2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3200" b="1" dirty="0" err="1">
                <a:solidFill>
                  <a:srgbClr val="9C1D22"/>
                </a:solidFill>
                <a:latin typeface="Arial"/>
                <a:ea typeface="Arial"/>
                <a:cs typeface="Arial"/>
                <a:sym typeface="Arial"/>
              </a:rPr>
              <a:t>варіантність</a:t>
            </a:r>
            <a:r>
              <a:rPr lang="ru-RU" sz="3200" b="1" dirty="0">
                <a:solidFill>
                  <a:srgbClr val="9C1D22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dirty="0"/>
          </a:p>
          <a:p>
            <a:pPr algn="ctr"/>
            <a:r>
              <a:rPr lang="ru-RU" sz="3200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СЛОВА ІНШОМОВНОГО ПОХОДЖЕННЯ</a:t>
            </a:r>
            <a:endParaRPr sz="2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21"/>
          <p:cNvSpPr/>
          <p:nvPr/>
        </p:nvSpPr>
        <p:spPr>
          <a:xfrm>
            <a:off x="522514" y="1864277"/>
            <a:ext cx="9042399" cy="1224938"/>
          </a:xfrm>
          <a:prstGeom prst="roundRect">
            <a:avLst>
              <a:gd name="adj" fmla="val 16667"/>
            </a:avLst>
          </a:prstGeom>
          <a:solidFill>
            <a:srgbClr val="DCE1EF"/>
          </a:solidFill>
          <a:ln w="254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Г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ете і </a:t>
            </a:r>
            <a:r>
              <a:rPr lang="ru-RU" sz="3200" b="1" dirty="0" err="1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Ґ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ете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3200" b="1" dirty="0" err="1" smtClean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Г</a:t>
            </a:r>
            <a:r>
              <a:rPr lang="ru-RU" sz="3200" b="1" dirty="0" err="1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улліве́р</a:t>
            </a:r>
            <a:r>
              <a:rPr lang="ru-RU" sz="3200" b="1" dirty="0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 </a:t>
            </a:r>
            <a:r>
              <a:rPr lang="ru-RU" sz="3200" b="1" dirty="0" err="1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Ґ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уллівер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endParaRPr lang="ru-RU" sz="3200" b="1" dirty="0" smtClean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algn="ctr"/>
            <a:r>
              <a:rPr lang="ru-RU" sz="3200" b="1" dirty="0" err="1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Вер</a:t>
            </a:r>
            <a:r>
              <a:rPr lang="ru-RU" sz="3200" b="1" dirty="0" err="1" smtClean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г</a:t>
            </a:r>
            <a:r>
              <a:rPr lang="ru-RU" sz="3200" b="1" dirty="0" err="1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ілій</a:t>
            </a:r>
            <a:r>
              <a:rPr lang="ru-RU" sz="3200" b="1" dirty="0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 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Вер</a:t>
            </a:r>
            <a:r>
              <a:rPr lang="ru-RU" sz="3200" b="1" dirty="0" err="1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ґ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ілій</a:t>
            </a:r>
            <a:endParaRPr sz="1200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754232" y="3418192"/>
            <a:ext cx="8280920" cy="2185214"/>
            <a:chOff x="862243" y="4117214"/>
            <a:chExt cx="8280920" cy="2185214"/>
          </a:xfrm>
        </p:grpSpPr>
        <p:sp>
          <p:nvSpPr>
            <p:cNvPr id="217" name="Google Shape;217;p21"/>
            <p:cNvSpPr/>
            <p:nvPr/>
          </p:nvSpPr>
          <p:spPr>
            <a:xfrm>
              <a:off x="932586" y="4117214"/>
              <a:ext cx="8140235" cy="12926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/>
              <a:r>
                <a:rPr lang="ru-RU" sz="26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Ш</a:t>
              </a:r>
              <a:r>
                <a:rPr lang="ru-RU" sz="2600" b="1" i="1" dirty="0" smtClean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ляхом </a:t>
              </a:r>
              <a:r>
                <a:rPr lang="ru-RU" sz="26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адаптації</a:t>
              </a:r>
              <a:r>
                <a:rPr lang="ru-RU" sz="26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до звукового ладу </a:t>
              </a:r>
              <a:r>
                <a:rPr lang="ru-RU" sz="26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української</a:t>
              </a:r>
              <a:r>
                <a:rPr lang="ru-RU" sz="26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                                                                                                                                       </a:t>
              </a:r>
              <a:r>
                <a:rPr lang="ru-RU" sz="26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мови</a:t>
              </a:r>
              <a:r>
                <a:rPr lang="ru-RU" sz="26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- буквою </a:t>
              </a:r>
              <a:r>
                <a:rPr lang="ru-RU" sz="2600" b="1" i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г</a:t>
              </a:r>
              <a:r>
                <a:rPr lang="ru-RU" sz="2600" b="1" i="1" dirty="0">
                  <a:solidFill>
                    <a:srgbClr val="68131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 </a:t>
              </a:r>
              <a:endParaRPr sz="2600" b="1" i="1" dirty="0">
                <a:solidFill>
                  <a:srgbClr val="681316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algn="ctr"/>
              <a:r>
                <a:rPr lang="ru-RU" sz="26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 </a:t>
              </a:r>
              <a:r>
                <a:rPr lang="ru-RU" sz="2600" b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Г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арсі́я</a:t>
              </a:r>
              <a:r>
                <a:rPr lang="ru-RU" sz="26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Ге́</a:t>
              </a:r>
              <a:r>
                <a:rPr lang="ru-RU" sz="2600" b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г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ель</a:t>
              </a:r>
              <a:r>
                <a:rPr lang="ru-RU" sz="26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600" b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Г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ео́р</a:t>
              </a:r>
              <a:r>
                <a:rPr lang="ru-RU" sz="2600" b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г</a:t>
              </a:r>
              <a:r>
                <a:rPr lang="ru-RU" sz="26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600" b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Г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ре</a:t>
              </a:r>
              <a:r>
                <a:rPr lang="ru-RU" sz="2600" b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г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уа́р</a:t>
              </a:r>
              <a:r>
                <a:rPr lang="ru-RU" sz="26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) </a:t>
              </a:r>
              <a:endParaRPr sz="2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218" name="Google Shape;218;p21"/>
            <p:cNvSpPr/>
            <p:nvPr/>
          </p:nvSpPr>
          <p:spPr>
            <a:xfrm>
              <a:off x="862243" y="5409876"/>
              <a:ext cx="8280920" cy="89255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/>
              <a:r>
                <a:rPr lang="ru-RU" sz="2600" b="1" i="1" dirty="0" smtClean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Шляхом </a:t>
              </a:r>
              <a:r>
                <a:rPr lang="ru-RU" sz="26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імітації</a:t>
              </a:r>
              <a:r>
                <a:rPr lang="ru-RU" sz="26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6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іншомовного</a:t>
              </a:r>
              <a:r>
                <a:rPr lang="ru-RU" sz="26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600" b="1" i="1" dirty="0">
                  <a:solidFill>
                    <a:srgbClr val="681316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[g]</a:t>
              </a:r>
              <a:r>
                <a:rPr lang="ru-RU" sz="26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- буквою </a:t>
              </a:r>
              <a:r>
                <a:rPr lang="ru-RU" sz="2600" b="1" i="1" dirty="0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ґ                                          </a:t>
              </a:r>
              <a:r>
                <a:rPr lang="ru-RU" sz="26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6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(</a:t>
              </a:r>
              <a:r>
                <a:rPr lang="ru-RU" sz="2600" b="1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Ґ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арсі́я</a:t>
              </a:r>
              <a:r>
                <a:rPr lang="ru-RU" sz="26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Ге́</a:t>
              </a:r>
              <a:r>
                <a:rPr lang="ru-RU" sz="2600" b="1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ґ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ель</a:t>
              </a:r>
              <a:r>
                <a:rPr lang="ru-RU" sz="26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600" b="1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Ґ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ео́р</a:t>
              </a:r>
              <a:r>
                <a:rPr lang="ru-RU" sz="2600" b="1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ґ</a:t>
              </a:r>
              <a:r>
                <a:rPr lang="ru-RU" sz="26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600" b="1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Ґ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ре</a:t>
              </a:r>
              <a:r>
                <a:rPr lang="ru-RU" sz="2600" b="1" dirty="0" err="1">
                  <a:solidFill>
                    <a:srgbClr val="0070C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ґ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уа́р</a:t>
              </a:r>
              <a:r>
                <a:rPr lang="ru-RU" sz="26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та </a:t>
              </a:r>
              <a:r>
                <a:rPr lang="ru-RU" sz="2600" b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ін</a:t>
              </a:r>
              <a:r>
                <a:rPr lang="ru-RU" sz="26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.)».</a:t>
              </a:r>
              <a:endParaRPr sz="2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183818" y="6173151"/>
            <a:ext cx="9381095" cy="46166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900113" indent="-900113" algn="ctr"/>
            <a:r>
              <a:rPr lang="uk-UA" sz="2400" b="1" dirty="0" smtClean="0">
                <a:solidFill>
                  <a:srgbClr val="C00000"/>
                </a:solidFill>
              </a:rPr>
              <a:t>Зауважте</a:t>
            </a:r>
            <a:r>
              <a:rPr lang="uk-UA" sz="2400" b="1" dirty="0" smtClean="0"/>
              <a:t>: </a:t>
            </a:r>
            <a:r>
              <a:rPr lang="uk-UA" sz="2400" b="1" dirty="0" err="1" smtClean="0"/>
              <a:t>бло</a:t>
            </a:r>
            <a:r>
              <a:rPr lang="uk-UA" sz="2400" b="1" i="1" dirty="0" err="1" smtClean="0">
                <a:solidFill>
                  <a:srgbClr val="C00000"/>
                </a:solidFill>
              </a:rPr>
              <a:t>г</a:t>
            </a:r>
            <a:r>
              <a:rPr lang="uk-UA" sz="2400" b="1" dirty="0" err="1" smtClean="0"/>
              <a:t>ер</a:t>
            </a:r>
            <a:r>
              <a:rPr lang="uk-UA" sz="2400" b="1" dirty="0" smtClean="0"/>
              <a:t>, </a:t>
            </a:r>
            <a:r>
              <a:rPr lang="uk-UA" sz="2400" b="1" i="1" dirty="0" err="1" smtClean="0">
                <a:solidFill>
                  <a:srgbClr val="C00000"/>
                </a:solidFill>
              </a:rPr>
              <a:t>г</a:t>
            </a:r>
            <a:r>
              <a:rPr lang="uk-UA" sz="2400" b="1" dirty="0" err="1" smtClean="0"/>
              <a:t>оспіс</a:t>
            </a:r>
            <a:r>
              <a:rPr lang="uk-UA" sz="2400" b="1" dirty="0" smtClean="0"/>
              <a:t>, </a:t>
            </a:r>
            <a:r>
              <a:rPr lang="uk-UA" sz="2400" b="1" i="1" dirty="0" err="1" smtClean="0">
                <a:solidFill>
                  <a:srgbClr val="C00000"/>
                </a:solidFill>
              </a:rPr>
              <a:t>г</a:t>
            </a:r>
            <a:r>
              <a:rPr lang="uk-UA" sz="2400" b="1" dirty="0" err="1" smtClean="0"/>
              <a:t>остел</a:t>
            </a:r>
            <a:endParaRPr lang="uk-UA" sz="2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89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2"/>
          <p:cNvSpPr/>
          <p:nvPr/>
        </p:nvSpPr>
        <p:spPr>
          <a:xfrm>
            <a:off x="879627" y="3185031"/>
            <a:ext cx="8311769" cy="2739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ru-RU" sz="24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 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словах,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походять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давньогрецької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й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латинської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мов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буквосполучення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ru-RU" sz="2800" b="1" i="1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звичайно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передається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через </a:t>
            </a:r>
            <a:r>
              <a:rPr lang="ru-RU" sz="2800" b="1" i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тенти́чний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тобіогра́фія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томобі́ль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а́в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тор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торите́т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тохто́н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а́в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ро́ра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рита́нія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ло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́.</a:t>
            </a: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endParaRPr sz="2400"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4" name="Google Shape;224;p22"/>
          <p:cNvSpPr/>
          <p:nvPr/>
        </p:nvSpPr>
        <p:spPr>
          <a:xfrm>
            <a:off x="879627" y="912663"/>
            <a:ext cx="8177830" cy="2160240"/>
          </a:xfrm>
          <a:prstGeom prst="roundRect">
            <a:avLst>
              <a:gd name="adj" fmla="val 16667"/>
            </a:avLst>
          </a:prstGeom>
          <a:solidFill>
            <a:srgbClr val="DCE1EF"/>
          </a:solidFill>
          <a:ln w="254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440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ау</a:t>
            </a:r>
            <a:r>
              <a:rPr lang="ru-RU" sz="44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дієнція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і </a:t>
            </a:r>
            <a:r>
              <a:rPr lang="ru-RU" sz="44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ав</a:t>
            </a:r>
            <a:r>
              <a:rPr lang="ru-RU" sz="44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дієнція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л</a:t>
            </a:r>
            <a:r>
              <a:rPr lang="ru-RU" sz="44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ау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реат і </a:t>
            </a:r>
            <a:r>
              <a:rPr lang="ru-RU" sz="44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л</a:t>
            </a:r>
            <a:r>
              <a:rPr lang="ru-RU" sz="44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ав</a:t>
            </a:r>
            <a:r>
              <a:rPr lang="ru-RU" sz="44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реат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    </a:t>
            </a:r>
            <a:r>
              <a:rPr lang="ru-RU" sz="440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ау</a:t>
            </a:r>
            <a:r>
              <a:rPr lang="ru-RU" sz="44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диторія</a:t>
            </a:r>
            <a:r>
              <a:rPr lang="ru-RU" sz="44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і </a:t>
            </a:r>
            <a:r>
              <a:rPr lang="ru-RU" sz="44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ав</a:t>
            </a:r>
            <a:r>
              <a:rPr lang="ru-RU" sz="44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диторія</a:t>
            </a:r>
            <a:endParaRPr sz="4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22"/>
          <p:cNvSpPr/>
          <p:nvPr/>
        </p:nvSpPr>
        <p:spPr>
          <a:xfrm>
            <a:off x="879627" y="4959193"/>
            <a:ext cx="8311768" cy="1692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just"/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запозиченнях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давньогрецької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мови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мають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стійку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традицію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передавання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буквосполучення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ru-RU" sz="2800" b="1" i="1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</a:t>
            </a:r>
            <a:r>
              <a:rPr lang="ru-RU" sz="2800" b="1" i="1" dirty="0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шляхом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транслітерації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як </a:t>
            </a:r>
            <a:r>
              <a:rPr lang="ru-RU" sz="28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ау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допускаються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орфографічні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варіанти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 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</a:t>
            </a:r>
            <a:r>
              <a:rPr lang="ru-RU" sz="24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а́у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а́в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ru-RU" sz="24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а́у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24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а́в</a:t>
            </a:r>
            <a:r>
              <a:rPr lang="ru-RU" sz="24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</a:t>
            </a:r>
            <a:r>
              <a:rPr lang="ru-RU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630256" y="92649"/>
            <a:ext cx="7183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solidFill>
                  <a:srgbClr val="9C1D22"/>
                </a:solidFill>
                <a:latin typeface="Arial"/>
                <a:ea typeface="Arial"/>
                <a:cs typeface="Arial"/>
              </a:rPr>
              <a:t>ВАРІАНТНЕ ВЖИВАННЯ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622198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3"/>
          <p:cNvSpPr/>
          <p:nvPr/>
        </p:nvSpPr>
        <p:spPr>
          <a:xfrm>
            <a:off x="845405" y="2609571"/>
            <a:ext cx="8301382" cy="1692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2400" b="1" i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Буквосполучення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ru-RU" sz="2800" b="1" i="1" dirty="0" err="1">
                <a:solidFill>
                  <a:srgbClr val="7030A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у словах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грецького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походження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передаємо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звичайно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буквою</a:t>
            </a:r>
            <a:r>
              <a:rPr lang="ru-RU" sz="2800" b="1" i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т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                                                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ан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оло́гія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ан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рополо́гія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ап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е́ка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а́с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бібліо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е́ка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еа́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ео́рія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одо́кс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опе́дія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Амаль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е́я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Проме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е́й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400"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1" name="Google Shape;231;p23"/>
          <p:cNvSpPr/>
          <p:nvPr/>
        </p:nvSpPr>
        <p:spPr>
          <a:xfrm>
            <a:off x="845405" y="1189556"/>
            <a:ext cx="8229374" cy="1219816"/>
          </a:xfrm>
          <a:prstGeom prst="roundRect">
            <a:avLst>
              <a:gd name="adj" fmla="val 16667"/>
            </a:avLst>
          </a:prstGeom>
          <a:solidFill>
            <a:srgbClr val="DCE1EF"/>
          </a:solidFill>
          <a:ln w="254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</a:t>
            </a:r>
            <a:r>
              <a:rPr lang="ru-RU" sz="28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ф</a:t>
            </a:r>
            <a:r>
              <a:rPr lang="ru-RU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едра і </a:t>
            </a:r>
            <a:r>
              <a:rPr lang="ru-RU" sz="2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</a:t>
            </a:r>
            <a:r>
              <a:rPr lang="ru-RU" sz="28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т</a:t>
            </a:r>
            <a:r>
              <a:rPr lang="ru-RU" sz="2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едра</a:t>
            </a:r>
            <a:r>
              <a:rPr lang="ru-RU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800" b="1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r>
              <a:rPr lang="ru-RU" sz="2800" b="1" dirty="0" err="1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ф</a:t>
            </a:r>
            <a:r>
              <a:rPr lang="ru-RU" sz="2800" b="1" u="sng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</a:t>
            </a:r>
            <a:r>
              <a:rPr lang="ru-RU" sz="2800" b="1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</a:t>
            </a:r>
            <a:r>
              <a:rPr lang="ru-RU" sz="28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 </a:t>
            </a:r>
            <a:r>
              <a:rPr lang="ru-RU" sz="2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r>
              <a:rPr lang="ru-RU" sz="28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т</a:t>
            </a:r>
            <a:r>
              <a:rPr lang="ru-RU" sz="2800" b="1" u="sng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</a:t>
            </a:r>
            <a:r>
              <a:rPr lang="ru-RU" sz="2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</a:t>
            </a:r>
            <a:r>
              <a:rPr lang="ru-RU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мі</a:t>
            </a:r>
            <a:r>
              <a:rPr lang="ru-RU" sz="280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ф</a:t>
            </a:r>
            <a:r>
              <a:rPr lang="ru-RU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і </a:t>
            </a:r>
            <a:r>
              <a:rPr lang="ru-RU" sz="2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мі</a:t>
            </a:r>
            <a:r>
              <a:rPr lang="ru-RU" sz="28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т</a:t>
            </a:r>
            <a:r>
              <a:rPr lang="ru-RU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Борис</a:t>
            </a:r>
            <a:r>
              <a:rPr lang="ru-RU" sz="28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ф</a:t>
            </a:r>
            <a:r>
              <a:rPr lang="ru-RU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ен і </a:t>
            </a:r>
            <a:r>
              <a:rPr lang="ru-RU" sz="2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Борис</a:t>
            </a:r>
            <a:r>
              <a:rPr lang="ru-RU" sz="2800" b="1" dirty="0" err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т</a:t>
            </a:r>
            <a:r>
              <a:rPr lang="ru-RU" sz="2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ен</a:t>
            </a:r>
            <a:endParaRPr sz="28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23"/>
          <p:cNvSpPr/>
          <p:nvPr/>
        </p:nvSpPr>
        <p:spPr>
          <a:xfrm>
            <a:off x="845405" y="4342979"/>
            <a:ext cx="8301382" cy="2369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 словах,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узвичаєних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українській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мові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</a:t>
            </a:r>
            <a:r>
              <a:rPr lang="ru-RU" sz="24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ru-RU" sz="28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допускається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орфографічна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варіантність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на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зразок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sz="2400"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ана́</a:t>
            </a:r>
            <a:r>
              <a:rPr lang="ru-RU" sz="24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ема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ана́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ема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</a:t>
            </a:r>
            <a:r>
              <a:rPr lang="ru-RU" sz="24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іра́мб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ира́мб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логари́</a:t>
            </a:r>
            <a:r>
              <a:rPr lang="ru-RU" sz="24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логари́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</a:t>
            </a:r>
            <a:r>
              <a:rPr lang="ru-RU" sz="24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оло́гія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оло́гія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Ага</a:t>
            </a:r>
            <a:r>
              <a:rPr lang="ru-RU" sz="24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а́нгел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Ага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а́нгел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ru-RU" sz="24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ru-RU" sz="2400" b="1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і́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ни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е́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ни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Демос</a:t>
            </a:r>
            <a:r>
              <a:rPr lang="ru-RU" sz="24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е́н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Демос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е́н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Ма́р</a:t>
            </a:r>
            <a:r>
              <a:rPr lang="ru-RU" sz="24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Ма́р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Фесса́лія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24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</a:t>
            </a:r>
            <a:r>
              <a:rPr lang="ru-RU" sz="24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есса́лія</a:t>
            </a:r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 </a:t>
            </a:r>
            <a:r>
              <a:rPr lang="ru-RU" sz="24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ін</a:t>
            </a:r>
            <a:r>
              <a:rPr lang="ru-RU" sz="24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4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8208" y="107409"/>
            <a:ext cx="7183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>
                <a:solidFill>
                  <a:srgbClr val="9C1D22"/>
                </a:solidFill>
                <a:latin typeface="Arial"/>
                <a:ea typeface="Arial"/>
                <a:cs typeface="Arial"/>
              </a:rPr>
              <a:t>ВАРІАНТНЕ ВЖИВАННЯ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1706962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5"/>
          <p:cNvSpPr/>
          <p:nvPr/>
        </p:nvSpPr>
        <p:spPr>
          <a:xfrm>
            <a:off x="852812" y="3800346"/>
            <a:ext cx="8280919" cy="2708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2600" b="1" i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Іменники</a:t>
            </a:r>
            <a:r>
              <a:rPr lang="ru-RU" sz="26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 </a:t>
            </a:r>
            <a:r>
              <a:rPr lang="ru-RU" sz="28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ru-RU" sz="28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ть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r>
              <a:rPr lang="ru-RU" sz="2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після</a:t>
            </a:r>
            <a:r>
              <a:rPr lang="ru-RU" sz="2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приголосного</a:t>
            </a:r>
            <a:r>
              <a:rPr lang="ru-RU" sz="2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а </a:t>
            </a:r>
            <a:r>
              <a:rPr lang="ru-RU" sz="2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також</a:t>
            </a:r>
            <a:r>
              <a:rPr lang="ru-RU" sz="2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слова  </a:t>
            </a:r>
            <a:r>
              <a:rPr lang="ru-RU" sz="26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   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кров, </a:t>
            </a:r>
            <a:r>
              <a:rPr lang="ru-RU" sz="36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любо́в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36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о́сінь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36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сіль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Русь, </a:t>
            </a:r>
            <a:r>
              <a:rPr lang="ru-RU" sz="36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Білору́сь</a:t>
            </a:r>
            <a:endParaRPr sz="3600" b="1" dirty="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600" b="1" i="1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 родовому </a:t>
            </a:r>
            <a:r>
              <a:rPr lang="ru-RU" sz="2600" b="1" i="1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відмінку</a:t>
            </a:r>
            <a:r>
              <a:rPr lang="ru-RU" sz="2600" b="1" i="1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600" b="1" i="1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однини</a:t>
            </a:r>
            <a:r>
              <a:rPr lang="ru-RU" sz="2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можуть</a:t>
            </a:r>
            <a:r>
              <a:rPr lang="ru-RU" sz="2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набувати</a:t>
            </a:r>
            <a:r>
              <a:rPr lang="ru-RU" sz="2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як </a:t>
            </a:r>
            <a:r>
              <a:rPr lang="ru-RU" sz="2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варіант</a:t>
            </a:r>
            <a:r>
              <a:rPr lang="ru-RU" sz="2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закінчення</a:t>
            </a:r>
            <a:r>
              <a:rPr lang="ru-RU" sz="2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-</a:t>
            </a:r>
            <a:r>
              <a:rPr lang="ru-RU" sz="2800" b="1" i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-RU" sz="2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sz="2600"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r>
              <a:rPr lang="ru-RU" sz="2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гі́дност</a:t>
            </a:r>
            <a:r>
              <a:rPr lang="ru-RU" sz="26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-RU" sz="2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незале́жност</a:t>
            </a:r>
            <a:r>
              <a:rPr lang="ru-RU" sz="26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-RU" sz="2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сме́рт</a:t>
            </a:r>
            <a:r>
              <a:rPr lang="ru-RU" sz="26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-RU" sz="2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че́ст</a:t>
            </a:r>
            <a:r>
              <a:rPr lang="ru-RU" sz="26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-RU" sz="2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хоро́брост</a:t>
            </a:r>
            <a:r>
              <a:rPr lang="ru-RU" sz="26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-RU" sz="2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lang="ru-RU" sz="2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кро́в</a:t>
            </a:r>
            <a:r>
              <a:rPr lang="ru-RU" sz="26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-RU" sz="2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о́сен</a:t>
            </a:r>
            <a:r>
              <a:rPr lang="ru-RU" sz="26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-RU" sz="2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со́л</a:t>
            </a:r>
            <a:r>
              <a:rPr lang="ru-RU" sz="2600" b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-RU" sz="2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6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Ру́с</a:t>
            </a:r>
            <a:r>
              <a:rPr lang="ru-RU" sz="2600" b="1" dirty="0" err="1" smtClean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</a:t>
            </a:r>
            <a:r>
              <a:rPr lang="ru-RU" sz="26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2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6" name="Google Shape;246;p25"/>
          <p:cNvSpPr/>
          <p:nvPr/>
        </p:nvSpPr>
        <p:spPr>
          <a:xfrm>
            <a:off x="848543" y="1245326"/>
            <a:ext cx="8208913" cy="2177954"/>
          </a:xfrm>
          <a:prstGeom prst="roundRect">
            <a:avLst>
              <a:gd name="adj" fmla="val 16667"/>
            </a:avLst>
          </a:prstGeom>
          <a:solidFill>
            <a:srgbClr val="DCE1EF"/>
          </a:solidFill>
          <a:ln w="254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4400" b="1" dirty="0" err="1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ра́дост</a:t>
            </a:r>
            <a:r>
              <a:rPr lang="ru-RU" sz="4400" b="1" dirty="0" err="1" smtClean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і</a:t>
            </a:r>
            <a:r>
              <a:rPr lang="ru-RU" sz="4400" b="1" dirty="0" smtClean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4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й </a:t>
            </a:r>
            <a:r>
              <a:rPr lang="ru-RU" sz="4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ра́дост</a:t>
            </a:r>
            <a:r>
              <a:rPr lang="ru-RU" sz="4400" b="1" dirty="0" err="1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и</a:t>
            </a:r>
            <a:r>
              <a:rPr lang="ru-RU" sz="4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                      </a:t>
            </a:r>
            <a:r>
              <a:rPr lang="ru-RU" sz="4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любо́в</a:t>
            </a:r>
            <a:r>
              <a:rPr lang="ru-RU" sz="44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і</a:t>
            </a:r>
            <a:r>
              <a:rPr lang="ru-RU" sz="4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й </a:t>
            </a:r>
            <a:r>
              <a:rPr lang="ru-RU" sz="4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любо́в</a:t>
            </a:r>
            <a:r>
              <a:rPr lang="ru-RU" sz="4400" b="1" dirty="0" err="1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и</a:t>
            </a:r>
            <a:r>
              <a:rPr lang="ru-RU" sz="4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                                           </a:t>
            </a:r>
            <a:r>
              <a:rPr lang="ru-RU" sz="4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Білору́с</a:t>
            </a:r>
            <a:r>
              <a:rPr lang="ru-RU" sz="44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і</a:t>
            </a:r>
            <a:r>
              <a:rPr lang="ru-RU" sz="4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й </a:t>
            </a:r>
            <a:r>
              <a:rPr lang="ru-RU" sz="4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Білору́с</a:t>
            </a:r>
            <a:r>
              <a:rPr lang="ru-RU" sz="4400" b="1" dirty="0" err="1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и</a:t>
            </a:r>
            <a:endParaRPr sz="4400" b="1" dirty="0">
              <a:solidFill>
                <a:srgbClr val="0070C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602344" y="192314"/>
            <a:ext cx="11110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9C1D22"/>
                </a:solidFill>
                <a:latin typeface="Arial"/>
                <a:ea typeface="Arial"/>
                <a:cs typeface="Arial"/>
                <a:sym typeface="Arial"/>
              </a:rPr>
              <a:t>ВАРІАНТНІ ФОРМИ РОДОВОГО ВІДМІНКА</a:t>
            </a:r>
            <a:endParaRPr lang="uk-UA" sz="3600" b="1" dirty="0">
              <a:solidFill>
                <a:srgbClr val="9C1D22"/>
              </a:solidFill>
              <a:latin typeface="Arial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764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26"/>
          <p:cNvSpPr/>
          <p:nvPr/>
        </p:nvSpPr>
        <p:spPr>
          <a:xfrm>
            <a:off x="608975" y="3280716"/>
            <a:ext cx="8568952" cy="2312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20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-к- 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а́втор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–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а́втор</a:t>
            </a:r>
            <a:r>
              <a:rPr lang="ru-RU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дире́ктор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дире́ктор</a:t>
            </a:r>
            <a:r>
              <a:rPr lang="ru-RU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endParaRPr sz="2000"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r>
              <a:rPr lang="ru-RU" sz="20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ru-RU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иц</a:t>
            </a:r>
            <a:r>
              <a:rPr lang="ru-RU" sz="20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(я)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верста́ль</a:t>
            </a:r>
            <a:r>
              <a:rPr lang="ru-RU" sz="2000" b="1" i="1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ник</a:t>
            </a:r>
            <a:r>
              <a:rPr lang="ru-RU" sz="2000" b="1" i="1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верста́льн</a:t>
            </a:r>
            <a:r>
              <a:rPr lang="ru-RU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иц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</a:t>
            </a:r>
            <a:r>
              <a:rPr lang="ru-RU" sz="2000" b="1" i="1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ень</a:t>
            </a:r>
            <a:r>
              <a:rPr lang="ru-RU" sz="2000" b="1" i="1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учен</a:t>
            </a:r>
            <a:r>
              <a:rPr lang="ru-RU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и́ц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</a:t>
            </a:r>
            <a:endParaRPr sz="2000"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r>
              <a:rPr lang="ru-RU" sz="20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-ин-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(я)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крав</a:t>
            </a:r>
            <a:r>
              <a:rPr lang="ru-RU" sz="2000" b="1" i="1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ець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кравч</a:t>
            </a:r>
            <a:r>
              <a:rPr lang="ru-RU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и́н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плав</a:t>
            </a:r>
            <a:r>
              <a:rPr lang="ru-RU" sz="2000" b="1" i="1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ець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плавчи́ня</a:t>
            </a:r>
            <a:r>
              <a:rPr lang="ru-RU" sz="20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майстер</a:t>
            </a:r>
            <a:r>
              <a:rPr lang="ru-RU" sz="20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майстр</a:t>
            </a:r>
            <a:r>
              <a:rPr lang="ru-RU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и́н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філолог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філолог</a:t>
            </a:r>
            <a:r>
              <a:rPr lang="ru-RU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и́н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</a:t>
            </a:r>
            <a:endParaRPr sz="2000"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r>
              <a:rPr lang="ru-RU" sz="20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ru-RU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ес</a:t>
            </a:r>
            <a:r>
              <a:rPr lang="ru-RU" sz="20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рідковживаний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диякон</a:t>
            </a:r>
            <a:r>
              <a:rPr lang="ru-RU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е́с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патрон</a:t>
            </a:r>
            <a:r>
              <a:rPr lang="ru-RU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е́с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поет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е́с</a:t>
            </a:r>
            <a:r>
              <a:rPr lang="ru-RU" sz="2000" b="1" i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</a:t>
            </a:r>
            <a:endParaRPr lang="ru-RU" sz="2000" b="1" i="1" dirty="0" smtClean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r>
              <a:rPr lang="ru-RU" sz="20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+ -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доцентка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lang="ru-RU" sz="2000" b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лідерка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міністерка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речниця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виконавиця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переможниця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підприємиця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посадовиця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службовиця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фахівчиня</a:t>
            </a:r>
            <a:r>
              <a:rPr lang="ru-RU" sz="20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0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фотографиня</a:t>
            </a:r>
            <a:endParaRPr sz="2000"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26"/>
          <p:cNvSpPr/>
          <p:nvPr/>
        </p:nvSpPr>
        <p:spPr>
          <a:xfrm>
            <a:off x="788995" y="1044878"/>
            <a:ext cx="8244916" cy="1910824"/>
          </a:xfrm>
          <a:prstGeom prst="roundRect">
            <a:avLst>
              <a:gd name="adj" fmla="val 16667"/>
            </a:avLst>
          </a:prstGeom>
          <a:solidFill>
            <a:srgbClr val="D1D0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400" dirty="0">
                <a:solidFill>
                  <a:srgbClr val="EFEFE8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За 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допомогою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суфіксів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3200" b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-к-, -</a:t>
            </a:r>
            <a:r>
              <a:rPr lang="ru-RU" sz="32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иц</a:t>
            </a:r>
            <a:r>
              <a:rPr lang="ru-RU" sz="3200" b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-(я),                    -ин-(я), -</a:t>
            </a:r>
            <a:r>
              <a:rPr lang="ru-RU" sz="32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ес</a:t>
            </a:r>
            <a:r>
              <a:rPr lang="ru-RU" sz="3200" b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- 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та 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ін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. від 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іменників</a:t>
            </a:r>
            <a:endParaRPr dirty="0"/>
          </a:p>
          <a:p>
            <a:pPr algn="ctr"/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чоловічого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роду 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утворюємо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іменники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на 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означення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осіб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жіночої</a:t>
            </a:r>
            <a:r>
              <a:rPr lang="ru-RU" sz="32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32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статі</a:t>
            </a:r>
            <a:endParaRPr sz="32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26"/>
          <p:cNvSpPr/>
          <p:nvPr/>
        </p:nvSpPr>
        <p:spPr>
          <a:xfrm>
            <a:off x="1430771" y="213881"/>
            <a:ext cx="7231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480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Правильні</a:t>
            </a:r>
            <a:r>
              <a:rPr lang="ru-RU" sz="48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480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фемінітиви</a:t>
            </a:r>
            <a:r>
              <a:rPr lang="ru-RU" sz="48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6" name="Google Shape;134;p16"/>
          <p:cNvSpPr/>
          <p:nvPr/>
        </p:nvSpPr>
        <p:spPr>
          <a:xfrm>
            <a:off x="608975" y="5883980"/>
            <a:ext cx="8424936" cy="76632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rgbClr val="F6C680"/>
            </a:solidFill>
            <a:prstDash val="solid"/>
            <a:round/>
            <a:headEnd type="none" w="sm" len="sm"/>
            <a:tailEnd type="none" w="sm" len="sm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uk-UA" sz="1400" b="0" i="0" u="none" strike="noStrike" cap="none" dirty="0">
                <a:solidFill>
                  <a:srgbClr val="CC0000"/>
                </a:solidFill>
                <a:latin typeface="Arial Black"/>
                <a:ea typeface="Arial Black"/>
                <a:cs typeface="Arial Black"/>
                <a:sym typeface="Arial Black"/>
              </a:rPr>
              <a:t>Зауважте! </a:t>
            </a:r>
            <a:r>
              <a:rPr lang="uk-UA" sz="1400" b="0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Не від усіх іменників чоловічого роду можна утворити </a:t>
            </a:r>
            <a:r>
              <a:rPr lang="uk-UA" sz="1400" b="0" i="0" u="none" strike="noStrike" cap="none" dirty="0" err="1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фемінітиви</a:t>
            </a:r>
            <a:r>
              <a:rPr lang="uk-UA" sz="1400" b="0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: </a:t>
            </a:r>
            <a:r>
              <a:rPr lang="uk-UA" sz="1400" b="0" i="1" u="none" strike="noStrike" cap="none" dirty="0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мер, екстрасенс, посол </a:t>
            </a:r>
            <a:r>
              <a:rPr lang="uk-UA" sz="1400" b="0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. Краще використовувати такі варіанти, як </a:t>
            </a:r>
            <a:r>
              <a:rPr lang="uk-UA" sz="1400" b="0" i="1" u="none" strike="noStrike" cap="none" dirty="0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rPr>
              <a:t>пані посол, пані мер </a:t>
            </a:r>
            <a:r>
              <a:rPr lang="uk-UA" sz="1400" b="0" i="0" u="none" strike="noStrike" cap="none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тощо.</a:t>
            </a:r>
            <a:endParaRPr sz="1400" b="0" i="0" u="none" strike="noStrike" cap="none" dirty="0">
              <a:solidFill>
                <a:schemeClr val="dk1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381642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8"/>
          <p:cNvSpPr/>
          <p:nvPr/>
        </p:nvSpPr>
        <p:spPr>
          <a:xfrm>
            <a:off x="998657" y="4667169"/>
            <a:ext cx="7982015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2400" b="1" i="1" dirty="0" err="1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Важливо</a:t>
            </a:r>
            <a:r>
              <a:rPr lang="ru-RU" sz="2400" b="1" i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!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У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випадку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усічення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крапка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зберігається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дол. (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долар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коп. (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копійка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тис. (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тисяча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).</a:t>
            </a:r>
            <a:endParaRPr dirty="0"/>
          </a:p>
        </p:txBody>
      </p:sp>
      <p:sp>
        <p:nvSpPr>
          <p:cNvPr id="269" name="Google Shape;269;p28"/>
          <p:cNvSpPr/>
          <p:nvPr/>
        </p:nvSpPr>
        <p:spPr>
          <a:xfrm>
            <a:off x="998657" y="2859194"/>
            <a:ext cx="7893616" cy="1575740"/>
          </a:xfrm>
          <a:prstGeom prst="roundRect">
            <a:avLst>
              <a:gd name="adj" fmla="val 16667"/>
            </a:avLst>
          </a:prstGeom>
          <a:solidFill>
            <a:srgbClr val="D1D0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36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грн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гривня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млн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мільйон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млрд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мільярд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трлн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трильйон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),                           </a:t>
            </a:r>
            <a:r>
              <a:rPr lang="ru-RU" sz="36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смт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(селище 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міського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типу) </a:t>
            </a:r>
            <a:endParaRPr dirty="0"/>
          </a:p>
        </p:txBody>
      </p:sp>
      <p:sp>
        <p:nvSpPr>
          <p:cNvPr id="271" name="Google Shape;271;p28"/>
          <p:cNvSpPr/>
          <p:nvPr/>
        </p:nvSpPr>
        <p:spPr>
          <a:xfrm>
            <a:off x="998657" y="818597"/>
            <a:ext cx="8300491" cy="2040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Скорочені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назви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одиниць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вимірювання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пишемо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без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крапок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Б - байт, Вт - ват, г -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грам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га - гектар, кг -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кілограм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                  км -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кілометр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дм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дециметр,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кБ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кілобайт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                        кВт -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кіловат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кг -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кілограм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л -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літр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м - метр,                             мм - </a:t>
            </a:r>
            <a:r>
              <a:rPr lang="ru-RU" sz="24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міліметр</a:t>
            </a:r>
            <a:r>
              <a:rPr lang="ru-RU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см - сантиметр, т - тонна, ц - </a:t>
            </a:r>
            <a:r>
              <a:rPr lang="ru-RU" sz="24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центнер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80731" y="266599"/>
            <a:ext cx="59363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9C1D22"/>
                </a:solidFill>
                <a:latin typeface="Arial"/>
                <a:ea typeface="Arial"/>
                <a:cs typeface="Arial"/>
                <a:sym typeface="Arial"/>
              </a:rPr>
              <a:t>ГРАФІЧНІ СКОРОЧЕННЯ</a:t>
            </a:r>
            <a:endParaRPr lang="uk-UA" sz="3600" b="1" dirty="0">
              <a:solidFill>
                <a:srgbClr val="9C1D22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8" name="Google Shape;271;p28"/>
          <p:cNvSpPr/>
          <p:nvPr/>
        </p:nvSpPr>
        <p:spPr>
          <a:xfrm>
            <a:off x="449525" y="5730401"/>
            <a:ext cx="8849623" cy="6268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24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Через </a:t>
            </a:r>
            <a:r>
              <a:rPr lang="ru-RU" sz="2400" b="1" i="1" dirty="0" err="1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скісну</a:t>
            </a:r>
            <a:r>
              <a:rPr lang="ru-RU" sz="24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smtClean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риску</a:t>
            </a:r>
            <a:r>
              <a:rPr lang="ru-RU" sz="24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пишемо</a:t>
            </a:r>
            <a:r>
              <a:rPr lang="ru-RU" sz="24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b="1" i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скорочення</a:t>
            </a:r>
            <a:r>
              <a:rPr lang="ru-RU" sz="24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ru-RU" sz="2400" b="1" i="1" dirty="0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км/год, п/в, р/р, а/с, м/</a:t>
            </a:r>
            <a:r>
              <a:rPr lang="ru-RU" sz="2400" b="1" i="1" dirty="0" err="1" smtClean="0">
                <a:solidFill>
                  <a:schemeClr val="accent5">
                    <a:lumMod val="50000"/>
                  </a:schemeClr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хв</a:t>
            </a:r>
            <a:endParaRPr lang="ru-RU" sz="2400" b="1" i="1" dirty="0" smtClean="0">
              <a:solidFill>
                <a:schemeClr val="accent5">
                  <a:lumMod val="50000"/>
                </a:schemeClr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9118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9"/>
          <p:cNvSpPr/>
          <p:nvPr/>
        </p:nvSpPr>
        <p:spPr>
          <a:xfrm>
            <a:off x="883779" y="1584663"/>
            <a:ext cx="8254702" cy="815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Якщо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цитованому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тексті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або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прямій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мові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узятих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у лапки, є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інші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цитування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а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також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власні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назви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іронічні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вислови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та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інші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слова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або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вислови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мають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уживатися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в лапках,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доцільно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використовувати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лапки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різної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форми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зовнішні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і </a:t>
            </a:r>
            <a:r>
              <a:rPr lang="ru-RU" sz="1600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внутрішні</a:t>
            </a:r>
            <a:r>
              <a:rPr lang="ru-RU" sz="16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600"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7" name="Google Shape;277;p29"/>
          <p:cNvSpPr/>
          <p:nvPr/>
        </p:nvSpPr>
        <p:spPr>
          <a:xfrm>
            <a:off x="784113" y="3724054"/>
            <a:ext cx="8354368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24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Не можна </a:t>
            </a:r>
            <a:r>
              <a:rPr lang="ru-RU" sz="2400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писати</a:t>
            </a:r>
            <a:r>
              <a:rPr lang="ru-RU" sz="24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sz="2400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наприклад</a:t>
            </a:r>
            <a:r>
              <a:rPr lang="ru-RU" sz="24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«</a:t>
            </a:r>
            <a:r>
              <a:rPr lang="ru-RU" sz="2400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</a:t>
            </a:r>
            <a:r>
              <a:rPr lang="ru-RU" sz="24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400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мій</a:t>
            </a:r>
            <a:r>
              <a:rPr lang="ru-RU" sz="24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«</a:t>
            </a:r>
            <a:r>
              <a:rPr lang="ru-RU" sz="2400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Кобзар</a:t>
            </a:r>
            <a:r>
              <a:rPr lang="ru-RU" sz="24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»», - сказав </a:t>
            </a:r>
            <a:r>
              <a:rPr lang="ru-RU" sz="2400" u="sng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він</a:t>
            </a:r>
            <a:r>
              <a:rPr lang="ru-RU" sz="24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sz="2400" u="sng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8" name="Google Shape;278;p29"/>
          <p:cNvSpPr/>
          <p:nvPr/>
        </p:nvSpPr>
        <p:spPr>
          <a:xfrm>
            <a:off x="784113" y="4384450"/>
            <a:ext cx="7920880" cy="8300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Лапки,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що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виділяють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якесь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слово (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кілька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слів) у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кінці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прямої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мови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або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цитати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зберігаються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перед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зовнішніми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закритими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лапками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тієї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ж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форми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тоді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коли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між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ними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стоїть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знак оклику, знак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питання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або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три </a:t>
            </a:r>
            <a:r>
              <a:rPr lang="ru-RU" b="1" i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крапки</a:t>
            </a:r>
            <a:r>
              <a:rPr lang="ru-RU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endParaRPr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79" name="Google Shape;279;p29"/>
          <p:cNvSpPr/>
          <p:nvPr/>
        </p:nvSpPr>
        <p:spPr>
          <a:xfrm>
            <a:off x="860585" y="5573486"/>
            <a:ext cx="8219281" cy="1175052"/>
          </a:xfrm>
          <a:prstGeom prst="roundRect">
            <a:avLst>
              <a:gd name="adj" fmla="val 16667"/>
            </a:avLst>
          </a:prstGeom>
          <a:solidFill>
            <a:srgbClr val="D1D0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lang="ru-RU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Ти</a:t>
            </a:r>
            <a:r>
              <a:rPr lang="ru-RU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дивився</a:t>
            </a:r>
            <a:r>
              <a:rPr lang="ru-RU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телефільм</a:t>
            </a:r>
            <a:r>
              <a:rPr lang="ru-RU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lang="ru-RU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Роксолана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</a:t>
            </a:r>
            <a:r>
              <a:rPr lang="ru-RU" sz="32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?</a:t>
            </a:r>
            <a:r>
              <a:rPr lang="ru-RU" sz="32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</a:t>
            </a:r>
            <a:r>
              <a:rPr lang="ru-RU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ru-RU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спитав</a:t>
            </a:r>
            <a:r>
              <a:rPr lang="ru-RU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він</a:t>
            </a:r>
            <a:r>
              <a:rPr lang="ru-RU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32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товариша</a:t>
            </a:r>
            <a:r>
              <a:rPr lang="ru-RU" sz="32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sz="32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80" name="Google Shape;280;p29"/>
          <p:cNvSpPr/>
          <p:nvPr/>
        </p:nvSpPr>
        <p:spPr>
          <a:xfrm>
            <a:off x="860585" y="2559620"/>
            <a:ext cx="8057319" cy="1080119"/>
          </a:xfrm>
          <a:prstGeom prst="roundRect">
            <a:avLst>
              <a:gd name="adj" fmla="val 14885"/>
            </a:avLst>
          </a:prstGeom>
          <a:solidFill>
            <a:srgbClr val="D1D0B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endParaRPr sz="3600" b="1" dirty="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мій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36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Кобзар</a:t>
            </a:r>
            <a:r>
              <a:rPr lang="ru-RU" sz="3600" b="1" dirty="0">
                <a:solidFill>
                  <a:srgbClr val="0070C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”</a:t>
            </a:r>
            <a:r>
              <a:rPr lang="ru-RU" sz="36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-  сказав 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він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r>
              <a:rPr lang="ru-RU" sz="3600" u="sng" dirty="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Це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мій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«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Кобзар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», - сказав </a:t>
            </a:r>
            <a:r>
              <a:rPr lang="ru-RU" sz="36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він</a:t>
            </a:r>
            <a:r>
              <a:rPr lang="ru-RU" sz="36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</a:t>
            </a:r>
            <a:endParaRPr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600" b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" name="Google Shape;254;p26"/>
          <p:cNvSpPr/>
          <p:nvPr/>
        </p:nvSpPr>
        <p:spPr>
          <a:xfrm>
            <a:off x="1195529" y="152888"/>
            <a:ext cx="738743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ЛАПКИ («»; </a:t>
            </a:r>
            <a:r>
              <a:rPr lang="ru-RU" sz="4800" b="1" dirty="0" err="1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ʻʻ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ˮ; ,, </a:t>
            </a:r>
            <a:r>
              <a:rPr lang="ru-RU" sz="4800" b="1" dirty="0" err="1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ʻʻ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; ,, </a:t>
            </a:r>
            <a:r>
              <a:rPr lang="ru-RU" sz="4800" b="1" dirty="0" err="1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ʼʼ</a:t>
            </a:r>
            <a:r>
              <a:rPr lang="ru-RU" sz="4800" b="1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)  </a:t>
            </a:r>
            <a:endParaRPr dirty="0">
              <a:solidFill>
                <a:srgbClr val="C00000"/>
              </a:solidFill>
            </a:endParaRPr>
          </a:p>
        </p:txBody>
      </p:sp>
      <p:sp>
        <p:nvSpPr>
          <p:cNvPr id="8" name="Google Shape;276;p29"/>
          <p:cNvSpPr/>
          <p:nvPr/>
        </p:nvSpPr>
        <p:spPr>
          <a:xfrm>
            <a:off x="883779" y="1055540"/>
            <a:ext cx="8254702" cy="529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uk-UA" sz="16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 письмі (у рукописних текстах лапки традиційно використовують у формі ,, </a:t>
            </a:r>
            <a:r>
              <a:rPr lang="uk-UA" sz="1600" b="1" i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ʼʼ</a:t>
            </a:r>
            <a:r>
              <a:rPr lang="uk-UA" sz="16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600"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8669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5"/>
          <p:cNvSpPr/>
          <p:nvPr/>
        </p:nvSpPr>
        <p:spPr>
          <a:xfrm>
            <a:off x="2720752" y="188640"/>
            <a:ext cx="4836709" cy="707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1. БЕЗ ВАРІАНТІВ </a:t>
            </a:r>
            <a:endParaRPr sz="4000" b="1" dirty="0">
              <a:solidFill>
                <a:srgbClr val="C000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26" name="Google Shape;126;p15"/>
          <p:cNvSpPr/>
          <p:nvPr/>
        </p:nvSpPr>
        <p:spPr>
          <a:xfrm>
            <a:off x="1538550" y="6169705"/>
            <a:ext cx="7092788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ru-RU" sz="2800" b="1" dirty="0" err="1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Саво</a:t>
            </a:r>
            <a:r>
              <a:rPr lang="ru-RU" sz="2800" b="1" dirty="0" err="1" smtClean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я</a:t>
            </a:r>
            <a:r>
              <a:rPr lang="ru-RU" sz="2400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 (а не</a:t>
            </a:r>
            <a:r>
              <a:rPr lang="ru-RU" sz="2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 </a:t>
            </a:r>
            <a:r>
              <a:rPr lang="ru-RU" sz="2400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Саво</a:t>
            </a:r>
            <a:r>
              <a:rPr lang="ru-RU" sz="2400" u="sng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йя)</a:t>
            </a:r>
            <a:r>
              <a:rPr lang="ru-RU" sz="2400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</a:t>
            </a:r>
            <a:r>
              <a:rPr lang="ru-RU" sz="2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800" b="1" dirty="0" err="1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фо</a:t>
            </a:r>
            <a:r>
              <a:rPr lang="ru-RU" sz="2800" b="1" dirty="0" err="1" smtClean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є</a:t>
            </a:r>
            <a:r>
              <a:rPr lang="ru-RU" sz="2400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 (а не </a:t>
            </a:r>
            <a:r>
              <a:rPr lang="ru-RU" sz="2400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фо</a:t>
            </a:r>
            <a:r>
              <a:rPr lang="ru-RU" sz="2400" u="sng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йє</a:t>
            </a:r>
            <a:r>
              <a:rPr lang="ru-RU" sz="2400" u="sng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)</a:t>
            </a:r>
            <a:endParaRPr sz="2400" dirty="0"/>
          </a:p>
        </p:txBody>
      </p:sp>
      <p:pic>
        <p:nvPicPr>
          <p:cNvPr id="127" name="Google Shape;127;p15" descr="C:\Users\Lud\Downloads\s0959160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4700557">
            <a:off x="799517" y="679106"/>
            <a:ext cx="1009650" cy="1163637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5"/>
          <p:cNvSpPr/>
          <p:nvPr/>
        </p:nvSpPr>
        <p:spPr>
          <a:xfrm>
            <a:off x="2720750" y="1052736"/>
            <a:ext cx="5040563" cy="87725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ru-RU" sz="4800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про</a:t>
            </a:r>
            <a:r>
              <a:rPr lang="ru-RU" sz="4800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є</a:t>
            </a:r>
            <a:r>
              <a:rPr lang="ru-RU" sz="4800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кт, </a:t>
            </a:r>
            <a:r>
              <a:rPr lang="uk-UA" sz="4800" dirty="0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про</a:t>
            </a:r>
            <a:r>
              <a:rPr lang="uk-UA" sz="4800" dirty="0" smtClean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є</a:t>
            </a:r>
            <a:r>
              <a:rPr lang="uk-UA" sz="4800" dirty="0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кція</a:t>
            </a:r>
            <a:r>
              <a:rPr lang="ru-RU" sz="4800" dirty="0" smtClean="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sz="4800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15"/>
          <p:cNvSpPr/>
          <p:nvPr/>
        </p:nvSpPr>
        <p:spPr>
          <a:xfrm>
            <a:off x="1532620" y="6237313"/>
            <a:ext cx="7092788" cy="455613"/>
          </a:xfrm>
          <a:prstGeom prst="roundRect">
            <a:avLst>
              <a:gd name="adj" fmla="val 16667"/>
            </a:avLst>
          </a:prstGeom>
          <a:noFill/>
          <a:ln w="381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0" name="Google Shape;130;p15"/>
          <p:cNvSpPr/>
          <p:nvPr/>
        </p:nvSpPr>
        <p:spPr>
          <a:xfrm>
            <a:off x="781051" y="1992315"/>
            <a:ext cx="8348663" cy="796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ru-RU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(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як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ін’</a:t>
            </a:r>
            <a:r>
              <a:rPr lang="ru-RU" sz="2400" b="1" i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є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кція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тра</a:t>
            </a:r>
            <a:r>
              <a:rPr lang="ru-RU" sz="2400" b="1" i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є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кторія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об’</a:t>
            </a:r>
            <a:r>
              <a:rPr lang="ru-RU" sz="2400" b="1" i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є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кт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та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інші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слова з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латинським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коренем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-</a:t>
            </a:r>
            <a:r>
              <a:rPr lang="ru-RU" sz="2400" b="1" i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ject</a:t>
            </a:r>
            <a:r>
              <a:rPr lang="ru-RU" sz="2400" b="1" i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-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) </a:t>
            </a:r>
            <a:b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endParaRPr sz="2400" b="1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1" name="Google Shape;131;p15"/>
          <p:cNvSpPr/>
          <p:nvPr/>
        </p:nvSpPr>
        <p:spPr>
          <a:xfrm>
            <a:off x="780899" y="2852937"/>
            <a:ext cx="8335178" cy="1619267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4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пле</a:t>
            </a:r>
            <a:r>
              <a:rPr lang="ru-RU" sz="4800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є</a:t>
            </a:r>
            <a:r>
              <a:rPr lang="ru-RU" sz="4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</a:t>
            </a:r>
            <a:r>
              <a:rPr lang="ru-RU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ru-RU" sz="2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play+er</a:t>
            </a:r>
            <a:r>
              <a:rPr lang="ru-RU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ru-RU" sz="4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lang="ru-RU" sz="4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конве</a:t>
            </a:r>
            <a:r>
              <a:rPr lang="ru-RU" sz="4800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є</a:t>
            </a:r>
            <a:r>
              <a:rPr lang="ru-RU" sz="48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</a:t>
            </a:r>
            <a:r>
              <a:rPr lang="ru-RU" sz="3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ru-RU" sz="32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convey+er</a:t>
            </a:r>
            <a:r>
              <a:rPr lang="ru-RU" sz="3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lang="ru-RU" sz="4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4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фе</a:t>
            </a:r>
            <a:r>
              <a:rPr lang="ru-RU" sz="4000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є</a:t>
            </a:r>
            <a:r>
              <a:rPr lang="ru-RU" sz="4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рверк,Со</a:t>
            </a:r>
            <a:r>
              <a:rPr lang="ru-RU" sz="4000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є</a:t>
            </a:r>
            <a:r>
              <a:rPr lang="ru-RU" sz="4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</a:t>
            </a:r>
            <a:r>
              <a:rPr lang="ru-RU" sz="4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4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Ха</a:t>
            </a:r>
            <a:r>
              <a:rPr lang="ru-RU" sz="4000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я</a:t>
            </a:r>
            <a:r>
              <a:rPr lang="ru-RU" sz="4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</a:t>
            </a:r>
            <a:r>
              <a:rPr lang="ru-RU" sz="4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4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Фе</a:t>
            </a:r>
            <a:r>
              <a:rPr lang="ru-RU" sz="4000" dirty="0" err="1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є</a:t>
            </a:r>
            <a:r>
              <a:rPr lang="ru-RU" sz="4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рбах</a:t>
            </a:r>
            <a:r>
              <a:rPr lang="ru-RU" sz="4000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sz="4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5"/>
          <p:cNvSpPr/>
          <p:nvPr/>
        </p:nvSpPr>
        <p:spPr>
          <a:xfrm rot="10800000" flipH="1">
            <a:off x="920552" y="1929985"/>
            <a:ext cx="1224136" cy="126228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34" name="Google Shape;134;p15"/>
          <p:cNvSpPr/>
          <p:nvPr/>
        </p:nvSpPr>
        <p:spPr>
          <a:xfrm>
            <a:off x="780898" y="4562299"/>
            <a:ext cx="8780614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«Звук </a:t>
            </a:r>
            <a:r>
              <a:rPr lang="ru-RU" sz="2400" b="1" i="1" dirty="0">
                <a:solidFill>
                  <a:srgbClr val="C43D1F"/>
                </a:solidFill>
                <a:latin typeface="Trebuchet MS"/>
                <a:ea typeface="Trebuchet MS"/>
                <a:cs typeface="Trebuchet MS"/>
                <a:sym typeface="Trebuchet MS"/>
              </a:rPr>
              <a:t>[j]</a:t>
            </a:r>
            <a:r>
              <a:rPr lang="ru-RU" sz="2400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звичайно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передаємо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відповідно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до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вимови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іншомовного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слова буквою </a:t>
            </a:r>
            <a:r>
              <a:rPr lang="ru-RU" sz="2400" b="1" i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й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а в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складі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звукосполучень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>
                <a:solidFill>
                  <a:srgbClr val="871B4F"/>
                </a:solidFill>
                <a:latin typeface="Trebuchet MS"/>
                <a:ea typeface="Trebuchet MS"/>
                <a:cs typeface="Trebuchet MS"/>
                <a:sym typeface="Trebuchet MS"/>
              </a:rPr>
              <a:t>[</a:t>
            </a:r>
            <a:r>
              <a:rPr lang="ru-RU" sz="2400" b="1" i="1" dirty="0" err="1">
                <a:solidFill>
                  <a:srgbClr val="871B4F"/>
                </a:solidFill>
                <a:latin typeface="Trebuchet MS"/>
                <a:ea typeface="Trebuchet MS"/>
                <a:cs typeface="Trebuchet MS"/>
                <a:sym typeface="Trebuchet MS"/>
              </a:rPr>
              <a:t>je</a:t>
            </a:r>
            <a:r>
              <a:rPr lang="ru-RU" sz="2400" b="1" i="1" dirty="0">
                <a:solidFill>
                  <a:srgbClr val="871B4F"/>
                </a:solidFill>
                <a:latin typeface="Trebuchet MS"/>
                <a:ea typeface="Trebuchet MS"/>
                <a:cs typeface="Trebuchet MS"/>
                <a:sym typeface="Trebuchet MS"/>
              </a:rPr>
              <a:t>], [</a:t>
            </a:r>
            <a:r>
              <a:rPr lang="ru-RU" sz="2400" b="1" i="1" dirty="0" err="1">
                <a:solidFill>
                  <a:srgbClr val="871B4F"/>
                </a:solidFill>
                <a:latin typeface="Trebuchet MS"/>
                <a:ea typeface="Trebuchet MS"/>
                <a:cs typeface="Trebuchet MS"/>
                <a:sym typeface="Trebuchet MS"/>
              </a:rPr>
              <a:t>ji</a:t>
            </a:r>
            <a:r>
              <a:rPr lang="ru-RU" sz="2400" b="1" i="1" dirty="0">
                <a:solidFill>
                  <a:srgbClr val="871B4F"/>
                </a:solidFill>
                <a:latin typeface="Trebuchet MS"/>
                <a:ea typeface="Trebuchet MS"/>
                <a:cs typeface="Trebuchet MS"/>
                <a:sym typeface="Trebuchet MS"/>
              </a:rPr>
              <a:t>], [</a:t>
            </a:r>
            <a:r>
              <a:rPr lang="ru-RU" sz="2400" b="1" i="1" dirty="0" err="1">
                <a:solidFill>
                  <a:srgbClr val="871B4F"/>
                </a:solidFill>
                <a:latin typeface="Trebuchet MS"/>
                <a:ea typeface="Trebuchet MS"/>
                <a:cs typeface="Trebuchet MS"/>
                <a:sym typeface="Trebuchet MS"/>
              </a:rPr>
              <a:t>ju</a:t>
            </a:r>
            <a:r>
              <a:rPr lang="ru-RU" sz="2400" b="1" i="1" dirty="0">
                <a:solidFill>
                  <a:srgbClr val="871B4F"/>
                </a:solidFill>
                <a:latin typeface="Trebuchet MS"/>
                <a:ea typeface="Trebuchet MS"/>
                <a:cs typeface="Trebuchet MS"/>
                <a:sym typeface="Trebuchet MS"/>
              </a:rPr>
              <a:t>], [</a:t>
            </a:r>
            <a:r>
              <a:rPr lang="ru-RU" sz="2400" b="1" i="1" dirty="0" err="1">
                <a:solidFill>
                  <a:srgbClr val="871B4F"/>
                </a:solidFill>
                <a:latin typeface="Trebuchet MS"/>
                <a:ea typeface="Trebuchet MS"/>
                <a:cs typeface="Trebuchet MS"/>
                <a:sym typeface="Trebuchet MS"/>
              </a:rPr>
              <a:t>ja</a:t>
            </a:r>
            <a:r>
              <a:rPr lang="ru-RU" sz="2400" b="1" i="1" dirty="0">
                <a:solidFill>
                  <a:srgbClr val="871B4F"/>
                </a:solidFill>
                <a:latin typeface="Trebuchet MS"/>
                <a:ea typeface="Trebuchet MS"/>
                <a:cs typeface="Trebuchet MS"/>
                <a:sym typeface="Trebuchet MS"/>
              </a:rPr>
              <a:t>] 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буквами </a:t>
            </a:r>
            <a:r>
              <a:rPr lang="ru-RU" sz="2400" b="1" i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є, ї, ю, я: </a:t>
            </a:r>
            <a:br>
              <a:rPr lang="ru-RU" sz="2400" b="1" i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фла́</a:t>
            </a:r>
            <a:r>
              <a:rPr lang="ru-RU" sz="24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є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р</a:t>
            </a:r>
            <a:r>
              <a:rPr lang="ru-RU" sz="2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ло</a:t>
            </a:r>
            <a:r>
              <a:rPr lang="ru-RU" sz="24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я́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льний</a:t>
            </a:r>
            <a:r>
              <a:rPr lang="ru-RU" sz="2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секво́</a:t>
            </a:r>
            <a:r>
              <a:rPr lang="ru-RU" sz="24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я</a:t>
            </a:r>
            <a:r>
              <a:rPr lang="ru-RU" sz="2400" b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Й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ога́нн</a:t>
            </a:r>
            <a:r>
              <a:rPr lang="ru-RU" sz="2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dirty="0" err="1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Хе</a:t>
            </a:r>
            <a:r>
              <a:rPr lang="ru-RU" sz="2400" b="1" dirty="0" err="1" smtClean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є</a:t>
            </a:r>
            <a:r>
              <a:rPr lang="ru-RU" sz="2400" b="1" dirty="0" err="1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рда́л</a:t>
            </a:r>
            <a:r>
              <a:rPr lang="ru-RU" sz="2400" b="1" i="1" dirty="0" smtClean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» </a:t>
            </a:r>
            <a:endParaRPr sz="24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8487018" y="3063154"/>
            <a:ext cx="1507785" cy="1339863"/>
            <a:chOff x="8487018" y="3063154"/>
            <a:chExt cx="1507785" cy="1339863"/>
          </a:xfrm>
        </p:grpSpPr>
        <p:pic>
          <p:nvPicPr>
            <p:cNvPr id="132" name="Google Shape;132;p15" descr="C:\Users\Lud\Downloads\s0959160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-939593">
              <a:off x="8985153" y="3063154"/>
              <a:ext cx="1009650" cy="1162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5" name="Google Shape;135;p15"/>
            <p:cNvSpPr/>
            <p:nvPr/>
          </p:nvSpPr>
          <p:spPr>
            <a:xfrm rot="10800000" flipH="1">
              <a:off x="8487018" y="4276789"/>
              <a:ext cx="1224136" cy="126228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008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Google Shape;140;p16" descr="C:\Users\Lud\Downloads\s0959160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4247191">
            <a:off x="642355" y="419545"/>
            <a:ext cx="1009650" cy="116205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6"/>
          <p:cNvSpPr/>
          <p:nvPr/>
        </p:nvSpPr>
        <p:spPr>
          <a:xfrm>
            <a:off x="1778890" y="461226"/>
            <a:ext cx="7206558" cy="1324859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Ді</a:t>
            </a:r>
            <a:r>
              <a:rPr lang="ru-RU" sz="4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к</a:t>
            </a:r>
            <a:r>
              <a:rPr lang="ru-RU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енс, Те́</a:t>
            </a:r>
            <a:r>
              <a:rPr lang="ru-RU" sz="4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к</a:t>
            </a:r>
            <a:r>
              <a:rPr lang="ru-RU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ерей, Бе́</a:t>
            </a:r>
            <a:r>
              <a:rPr lang="ru-RU" sz="4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к</a:t>
            </a:r>
            <a:r>
              <a:rPr lang="ru-RU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                               </a:t>
            </a:r>
            <a:r>
              <a:rPr lang="ru-RU" sz="3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(без подвоєння приголосних -кк-) </a:t>
            </a:r>
            <a:r>
              <a:rPr lang="ru-RU" sz="320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sz="320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2" name="Google Shape;142;p16" descr="C:\Users\Lud\Downloads\s0959160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-4267600">
            <a:off x="319730" y="5082251"/>
            <a:ext cx="1009650" cy="1163638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6"/>
          <p:cNvSpPr/>
          <p:nvPr/>
        </p:nvSpPr>
        <p:spPr>
          <a:xfrm>
            <a:off x="1424608" y="3563162"/>
            <a:ext cx="7704856" cy="2890174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32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РОСІЙСЬКІ ПРІЗВИЩА </a:t>
            </a:r>
            <a:endParaRPr/>
          </a:p>
          <a:p>
            <a:pPr algn="ctr"/>
            <a:r>
              <a:rPr lang="ru-RU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Донск</a:t>
            </a:r>
            <a:r>
              <a:rPr lang="ru-RU" sz="480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ой</a:t>
            </a:r>
            <a:r>
              <a:rPr lang="ru-RU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→ Донськ</a:t>
            </a:r>
            <a:r>
              <a:rPr lang="ru-RU" sz="4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ий </a:t>
            </a:r>
            <a:r>
              <a:rPr lang="ru-RU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Трубецк</a:t>
            </a:r>
            <a:r>
              <a:rPr lang="ru-RU" sz="4800">
                <a:solidFill>
                  <a:srgbClr val="A50021"/>
                </a:solidFill>
                <a:latin typeface="Arial"/>
                <a:ea typeface="Arial"/>
                <a:cs typeface="Arial"/>
                <a:sym typeface="Arial"/>
              </a:rPr>
              <a:t>ой</a:t>
            </a:r>
            <a:r>
              <a:rPr lang="ru-RU" sz="4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→ Трубецьк</a:t>
            </a:r>
            <a:r>
              <a:rPr lang="ru-RU" sz="480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ий</a:t>
            </a:r>
            <a:r>
              <a:rPr lang="ru-RU" sz="4800">
                <a:solidFill>
                  <a:srgbClr val="908F63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4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                   </a:t>
            </a:r>
            <a:r>
              <a:rPr lang="ru-RU" sz="3600" u="sng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виняток</a:t>
            </a:r>
            <a:r>
              <a:rPr lang="ru-RU" sz="36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 </a:t>
            </a:r>
            <a:r>
              <a:rPr lang="ru-RU" sz="3600" i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Лев Толст</a:t>
            </a:r>
            <a:r>
              <a:rPr lang="ru-RU" sz="3600" i="1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ой</a:t>
            </a:r>
            <a:r>
              <a:rPr lang="ru-RU" sz="4800" i="1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4800" i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/>
          </a:p>
        </p:txBody>
      </p:sp>
      <p:cxnSp>
        <p:nvCxnSpPr>
          <p:cNvPr id="144" name="Google Shape;144;p16"/>
          <p:cNvCxnSpPr/>
          <p:nvPr/>
        </p:nvCxnSpPr>
        <p:spPr>
          <a:xfrm>
            <a:off x="8337550" y="4241800"/>
            <a:ext cx="0" cy="603250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5" name="Google Shape;145;p16"/>
          <p:cNvCxnSpPr/>
          <p:nvPr/>
        </p:nvCxnSpPr>
        <p:spPr>
          <a:xfrm>
            <a:off x="7577138" y="4241800"/>
            <a:ext cx="0" cy="603250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6" name="Google Shape;146;p16"/>
          <p:cNvCxnSpPr/>
          <p:nvPr/>
        </p:nvCxnSpPr>
        <p:spPr>
          <a:xfrm>
            <a:off x="7577138" y="4833938"/>
            <a:ext cx="760412" cy="11112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7" name="Google Shape;147;p16"/>
          <p:cNvCxnSpPr/>
          <p:nvPr/>
        </p:nvCxnSpPr>
        <p:spPr>
          <a:xfrm rot="10800000">
            <a:off x="7577138" y="4241800"/>
            <a:ext cx="760412" cy="0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8" name="Google Shape;148;p16"/>
          <p:cNvCxnSpPr/>
          <p:nvPr/>
        </p:nvCxnSpPr>
        <p:spPr>
          <a:xfrm>
            <a:off x="8193088" y="4953000"/>
            <a:ext cx="0" cy="604838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9" name="Google Shape;149;p16"/>
          <p:cNvCxnSpPr/>
          <p:nvPr/>
        </p:nvCxnSpPr>
        <p:spPr>
          <a:xfrm>
            <a:off x="8193088" y="4981575"/>
            <a:ext cx="736600" cy="0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0" name="Google Shape;150;p16"/>
          <p:cNvCxnSpPr/>
          <p:nvPr/>
        </p:nvCxnSpPr>
        <p:spPr>
          <a:xfrm>
            <a:off x="8193088" y="5554663"/>
            <a:ext cx="736600" cy="0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1" name="Google Shape;151;p16"/>
          <p:cNvCxnSpPr/>
          <p:nvPr/>
        </p:nvCxnSpPr>
        <p:spPr>
          <a:xfrm>
            <a:off x="8929688" y="4953000"/>
            <a:ext cx="0" cy="604838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2" name="Google Shape;152;p16"/>
          <p:cNvCxnSpPr/>
          <p:nvPr/>
        </p:nvCxnSpPr>
        <p:spPr>
          <a:xfrm rot="10800000" flipH="1">
            <a:off x="3943351" y="5529263"/>
            <a:ext cx="722313" cy="635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3" name="Google Shape;153;p16"/>
          <p:cNvCxnSpPr/>
          <p:nvPr/>
        </p:nvCxnSpPr>
        <p:spPr>
          <a:xfrm>
            <a:off x="4665663" y="4241800"/>
            <a:ext cx="0" cy="60325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4" name="Google Shape;154;p16"/>
          <p:cNvCxnSpPr/>
          <p:nvPr/>
        </p:nvCxnSpPr>
        <p:spPr>
          <a:xfrm>
            <a:off x="3962400" y="4243389"/>
            <a:ext cx="0" cy="604837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5" name="Google Shape;155;p16"/>
          <p:cNvCxnSpPr/>
          <p:nvPr/>
        </p:nvCxnSpPr>
        <p:spPr>
          <a:xfrm flipH="1">
            <a:off x="3962401" y="4243389"/>
            <a:ext cx="722313" cy="3175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6" name="Google Shape;156;p16"/>
          <p:cNvCxnSpPr/>
          <p:nvPr/>
        </p:nvCxnSpPr>
        <p:spPr>
          <a:xfrm>
            <a:off x="3957638" y="4949825"/>
            <a:ext cx="0" cy="60483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7" name="Google Shape;157;p16"/>
          <p:cNvCxnSpPr/>
          <p:nvPr/>
        </p:nvCxnSpPr>
        <p:spPr>
          <a:xfrm>
            <a:off x="4665663" y="4949825"/>
            <a:ext cx="0" cy="604838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8" name="Google Shape;158;p16"/>
          <p:cNvCxnSpPr/>
          <p:nvPr/>
        </p:nvCxnSpPr>
        <p:spPr>
          <a:xfrm rot="10800000" flipH="1">
            <a:off x="3975101" y="4949825"/>
            <a:ext cx="690563" cy="3175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59" name="Google Shape;159;p16"/>
          <p:cNvCxnSpPr/>
          <p:nvPr/>
        </p:nvCxnSpPr>
        <p:spPr>
          <a:xfrm>
            <a:off x="3948113" y="4833938"/>
            <a:ext cx="722312" cy="0"/>
          </a:xfrm>
          <a:prstGeom prst="straightConnector1">
            <a:avLst/>
          </a:prstGeom>
          <a:noFill/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0" name="Google Shape;160;p16"/>
          <p:cNvCxnSpPr/>
          <p:nvPr/>
        </p:nvCxnSpPr>
        <p:spPr>
          <a:xfrm rot="10800000">
            <a:off x="7850188" y="5751513"/>
            <a:ext cx="0" cy="500062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1" name="Google Shape;161;p16"/>
          <p:cNvCxnSpPr/>
          <p:nvPr/>
        </p:nvCxnSpPr>
        <p:spPr>
          <a:xfrm rot="10800000">
            <a:off x="7219950" y="5751514"/>
            <a:ext cx="0" cy="485775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2" name="Google Shape;162;p16"/>
          <p:cNvCxnSpPr/>
          <p:nvPr/>
        </p:nvCxnSpPr>
        <p:spPr>
          <a:xfrm>
            <a:off x="7219950" y="6237288"/>
            <a:ext cx="623888" cy="0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63" name="Google Shape;163;p16"/>
          <p:cNvCxnSpPr/>
          <p:nvPr/>
        </p:nvCxnSpPr>
        <p:spPr>
          <a:xfrm>
            <a:off x="7219950" y="5751513"/>
            <a:ext cx="630238" cy="0"/>
          </a:xfrm>
          <a:prstGeom prst="straightConnector1">
            <a:avLst/>
          </a:prstGeom>
          <a:noFill/>
          <a:ln w="38100" cap="flat" cmpd="sng">
            <a:solidFill>
              <a:srgbClr val="777777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4" name="Google Shape;164;p16"/>
          <p:cNvSpPr/>
          <p:nvPr/>
        </p:nvSpPr>
        <p:spPr>
          <a:xfrm>
            <a:off x="545964" y="1686330"/>
            <a:ext cx="1202432" cy="144587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5" name="Google Shape;165;p16"/>
          <p:cNvSpPr/>
          <p:nvPr/>
        </p:nvSpPr>
        <p:spPr>
          <a:xfrm>
            <a:off x="369803" y="6381043"/>
            <a:ext cx="1202432" cy="144587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endParaRPr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6" name="Google Shape;166;p16"/>
          <p:cNvSpPr/>
          <p:nvPr/>
        </p:nvSpPr>
        <p:spPr>
          <a:xfrm>
            <a:off x="984209" y="1845041"/>
            <a:ext cx="8536377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«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Буквосполучення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ck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що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в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англійській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німецькій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шведській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та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деяких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інших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мовах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передає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звук </a:t>
            </a:r>
            <a:r>
              <a:rPr lang="ru-RU" sz="2400" b="1" i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[k]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i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відтворюємо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i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українською</a:t>
            </a:r>
            <a:r>
              <a:rPr lang="ru-RU" sz="2400" b="1" i="1" dirty="0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 буквою к:                              </a:t>
            </a:r>
            <a:r>
              <a:rPr lang="ru-RU" sz="2400" b="1" i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Дже́</a:t>
            </a:r>
            <a:r>
              <a:rPr lang="ru-RU" sz="24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к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сон</a:t>
            </a:r>
            <a:r>
              <a:rPr lang="ru-RU" sz="2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Бу́</a:t>
            </a:r>
            <a:r>
              <a:rPr lang="ru-RU" sz="24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к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інгем</a:t>
            </a:r>
            <a:r>
              <a:rPr lang="ru-RU" sz="2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Бі́смар</a:t>
            </a:r>
            <a:r>
              <a:rPr lang="ru-RU" sz="24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к</a:t>
            </a:r>
            <a:r>
              <a:rPr lang="ru-RU" sz="2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Брю́</a:t>
            </a:r>
            <a:r>
              <a:rPr lang="ru-RU" sz="24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к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нер</a:t>
            </a:r>
            <a:r>
              <a:rPr lang="ru-RU" sz="2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, </a:t>
            </a:r>
            <a:r>
              <a:rPr lang="ru-RU" sz="2400" b="1" dirty="0" err="1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Лама́р</a:t>
            </a:r>
            <a:r>
              <a:rPr lang="ru-RU" sz="2400" b="1" dirty="0" err="1">
                <a:solidFill>
                  <a:srgbClr val="C00000"/>
                </a:solidFill>
                <a:latin typeface="Trebuchet MS"/>
                <a:ea typeface="Trebuchet MS"/>
                <a:cs typeface="Trebuchet MS"/>
                <a:sym typeface="Trebuchet MS"/>
              </a:rPr>
              <a:t>к</a:t>
            </a:r>
            <a:r>
              <a:rPr lang="ru-RU" sz="2400" b="1" dirty="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». </a:t>
            </a:r>
            <a:endParaRPr sz="2400" dirty="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953569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7"/>
          <p:cNvSpPr/>
          <p:nvPr/>
        </p:nvSpPr>
        <p:spPr>
          <a:xfrm>
            <a:off x="2332273" y="4492872"/>
            <a:ext cx="5176201" cy="5145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ru-RU" sz="24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але за традицією </a:t>
            </a:r>
            <a:r>
              <a:rPr lang="ru-RU" sz="24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контр-адмірáл</a:t>
            </a:r>
            <a:endParaRPr sz="2400" b="1" i="1" dirty="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r>
              <a:rPr lang="ru-RU" sz="28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dirty="0"/>
          </a:p>
        </p:txBody>
      </p:sp>
      <p:sp>
        <p:nvSpPr>
          <p:cNvPr id="174" name="Google Shape;174;p17"/>
          <p:cNvSpPr/>
          <p:nvPr/>
        </p:nvSpPr>
        <p:spPr>
          <a:xfrm>
            <a:off x="1475248" y="486624"/>
            <a:ext cx="7632848" cy="379509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noFill/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ru-RU" sz="20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НАПИСАННЯ </a:t>
            </a:r>
            <a:r>
              <a:rPr lang="ru-RU" sz="200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РАЗОМ</a:t>
            </a:r>
            <a:endParaRPr lang="ru-RU" sz="2000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/>
            <a:r>
              <a:rPr lang="ru-RU" sz="20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слова з першим іншомовним компонентом:</a:t>
            </a:r>
          </a:p>
          <a:p>
            <a:pPr algn="ctr"/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анти-,</a:t>
            </a:r>
            <a:r>
              <a:rPr lang="ru-RU" sz="20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архі-, архи-,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бліц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віце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гіпер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екстра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екс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етно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євро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контр-, лейб-, макро-, максі-,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міді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мікро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міні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мульти-, нано-,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обер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полі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поп-,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преміум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смарт-, супер-, топ-, ультра-,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флеш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</a:t>
            </a:r>
            <a:r>
              <a:rPr lang="ru-RU" sz="2000" dirty="0" smtClean="0">
                <a:solidFill>
                  <a:srgbClr val="C00000"/>
                </a:solidFill>
                <a:latin typeface="Arial"/>
                <a:ea typeface="Times New Roman"/>
                <a:cs typeface="Arial"/>
                <a:sym typeface="Arial"/>
              </a:rPr>
              <a:t>, </a:t>
            </a:r>
            <a:r>
              <a:rPr lang="ru-RU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штабс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-, унтер- …</a:t>
            </a:r>
            <a:r>
              <a:rPr lang="ru-RU" sz="200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          </a:t>
            </a:r>
          </a:p>
          <a:p>
            <a:pPr algn="ctr"/>
            <a:r>
              <a:rPr lang="uk-UA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Антивірус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uk-UA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бліцновини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вебсайт,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віцепрем'єр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ексміністр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екопродукти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євроспорт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мініпекарня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обермайстер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попмузика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топменеджер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смартгодинник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фолькгурт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флешінтерв'ю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штабскапітан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ru-RU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унтерофіцер</a:t>
            </a:r>
            <a:r>
              <a:rPr lang="ru-RU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</a:p>
          <a:p>
            <a:pPr algn="ctr"/>
            <a:endParaRPr sz="1000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713055" y="2899664"/>
            <a:ext cx="1338511" cy="1382050"/>
            <a:chOff x="346558" y="1243318"/>
            <a:chExt cx="1338511" cy="1382050"/>
          </a:xfrm>
        </p:grpSpPr>
        <p:pic>
          <p:nvPicPr>
            <p:cNvPr id="173" name="Google Shape;173;p17" descr="C:\Users\Lud\Downloads\s0959160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-3554088">
              <a:off x="422758" y="1167118"/>
              <a:ext cx="1009650" cy="1162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5" name="Google Shape;175;p17"/>
            <p:cNvSpPr/>
            <p:nvPr/>
          </p:nvSpPr>
          <p:spPr>
            <a:xfrm>
              <a:off x="609007" y="2480781"/>
              <a:ext cx="1076062" cy="144587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178" name="Google Shape;178;p17"/>
          <p:cNvSpPr/>
          <p:nvPr/>
        </p:nvSpPr>
        <p:spPr>
          <a:xfrm>
            <a:off x="815765" y="5172262"/>
            <a:ext cx="8311928" cy="800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/>
            <a:r>
              <a:rPr lang="ru-RU" sz="23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Примітка</a:t>
            </a:r>
            <a:r>
              <a:rPr lang="ru-RU" sz="23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ru-RU" sz="23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3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із</a:t>
            </a:r>
            <a:r>
              <a:rPr lang="ru-RU" sz="23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3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власною</a:t>
            </a:r>
            <a:r>
              <a:rPr lang="ru-RU" sz="23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3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назвою</a:t>
            </a:r>
            <a:r>
              <a:rPr lang="ru-RU" sz="23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(</a:t>
            </a:r>
            <a:r>
              <a:rPr lang="ru-RU" sz="23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прізвищем</a:t>
            </a:r>
            <a:r>
              <a:rPr lang="ru-RU" sz="23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) </a:t>
            </a:r>
            <a:r>
              <a:rPr lang="ru-RU" sz="23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такі</a:t>
            </a:r>
            <a:r>
              <a:rPr lang="ru-RU" sz="23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3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компоненти</a:t>
            </a:r>
            <a:r>
              <a:rPr lang="ru-RU" sz="23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23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пишемо</a:t>
            </a:r>
            <a:r>
              <a:rPr lang="ru-RU" sz="23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з </a:t>
            </a:r>
            <a:r>
              <a:rPr lang="ru-RU" sz="23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дефісом</a:t>
            </a:r>
            <a:r>
              <a:rPr lang="ru-RU" sz="23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«</a:t>
            </a:r>
            <a:r>
              <a:rPr lang="ru-RU" sz="23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Анти</a:t>
            </a:r>
            <a:r>
              <a:rPr lang="ru-RU" sz="23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-Дюринг», </a:t>
            </a:r>
            <a:r>
              <a:rPr lang="ru-RU" sz="2300" b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екс</a:t>
            </a:r>
            <a:r>
              <a:rPr lang="ru-RU" sz="23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-Югослáвія</a:t>
            </a:r>
            <a:r>
              <a:rPr lang="ru-RU" sz="23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». </a:t>
            </a:r>
            <a:r>
              <a:rPr lang="ru-RU" sz="2300" b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2300" b="1" dirty="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102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6708" y="2550353"/>
            <a:ext cx="8543925" cy="2054506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/>
            <a:r>
              <a:rPr lang="uk-UA" sz="320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З ДЕФІСОМ</a:t>
            </a:r>
            <a:r>
              <a:rPr lang="uk-UA" sz="4400" b="1" dirty="0" smtClean="0">
                <a:solidFill>
                  <a:srgbClr val="C00000"/>
                </a:solidFill>
              </a:rPr>
              <a:t/>
            </a:r>
            <a:br>
              <a:rPr lang="uk-UA" sz="4400" b="1" dirty="0" smtClean="0">
                <a:solidFill>
                  <a:srgbClr val="C00000"/>
                </a:solidFill>
              </a:rPr>
            </a:br>
            <a:r>
              <a:rPr lang="uk-UA"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ініціальні абревіатури з будь-яким </a:t>
            </a:r>
            <a:r>
              <a:rPr lang="uk-UA" sz="24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словом:</a:t>
            </a: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24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е-кабінет, </a:t>
            </a:r>
            <a:r>
              <a:rPr lang="uk-UA" sz="24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пін</a:t>
            </a:r>
            <a:r>
              <a:rPr lang="uk-UA" sz="24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-код, </a:t>
            </a:r>
            <a:r>
              <a:rPr lang="en-US" sz="24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PIN-</a:t>
            </a:r>
            <a:r>
              <a:rPr lang="uk-UA" sz="24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код, </a:t>
            </a:r>
            <a:r>
              <a:rPr lang="en-US" sz="24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ID</a:t>
            </a:r>
            <a:r>
              <a:rPr lang="uk-UA" sz="24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-картка, ДНК-експертиза, ВІП-зала, </a:t>
            </a:r>
            <a:r>
              <a:rPr lang="uk-UA" sz="24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смс</a:t>
            </a:r>
            <a:r>
              <a:rPr lang="uk-UA" sz="2400" b="1" i="1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-повідомлення</a:t>
            </a:r>
            <a:endParaRPr lang="uk-UA" sz="3200" b="1" i="1" dirty="0">
              <a:solidFill>
                <a:srgbClr val="C00000"/>
              </a:solidFill>
              <a:latin typeface="Times New Roman"/>
              <a:ea typeface="Times New Roman"/>
              <a:cs typeface="Times New Roman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6708" y="5092992"/>
            <a:ext cx="8543924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28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Компонент ТОП- із числівниками не </a:t>
            </a:r>
            <a:r>
              <a:rPr lang="uk-UA" sz="28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поєднуваний. Написання на кшталт «топ-100», або </a:t>
            </a:r>
          </a:p>
          <a:p>
            <a:pPr algn="ctr"/>
            <a:r>
              <a:rPr lang="uk-UA" sz="28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</a:rPr>
              <a:t>«топ-10» тощо - порушення</a:t>
            </a:r>
            <a:endParaRPr lang="uk-UA" sz="2800" b="1" i="1" dirty="0">
              <a:solidFill>
                <a:schemeClr val="dk1"/>
              </a:solidFill>
              <a:latin typeface="Times New Roman"/>
              <a:ea typeface="Times New Roman"/>
              <a:cs typeface="Times New Roman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-116115" y="551544"/>
            <a:ext cx="1077254" cy="1088573"/>
            <a:chOff x="346558" y="1243318"/>
            <a:chExt cx="1338511" cy="1382050"/>
          </a:xfrm>
        </p:grpSpPr>
        <p:pic>
          <p:nvPicPr>
            <p:cNvPr id="6" name="Google Shape;173;p17" descr="C:\Users\Lud\Downloads\s0959160.png"/>
            <p:cNvPicPr preferRelativeResize="0"/>
            <p:nvPr/>
          </p:nvPicPr>
          <p:blipFill rotWithShape="1">
            <a:blip r:embed="rId2">
              <a:alphaModFix/>
            </a:blip>
            <a:srcRect/>
            <a:stretch/>
          </p:blipFill>
          <p:spPr>
            <a:xfrm rot="-3554088">
              <a:off x="422758" y="1167118"/>
              <a:ext cx="1009650" cy="1162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Google Shape;175;p17"/>
            <p:cNvSpPr/>
            <p:nvPr/>
          </p:nvSpPr>
          <p:spPr>
            <a:xfrm>
              <a:off x="609007" y="2480781"/>
              <a:ext cx="1076062" cy="144587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956707" y="383441"/>
            <a:ext cx="8543925" cy="144655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20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Зміни в окремих словах:</a:t>
            </a:r>
          </a:p>
          <a:p>
            <a:pPr algn="ctr"/>
            <a:r>
              <a:rPr lang="uk-UA" sz="2800" dirty="0" err="1">
                <a:solidFill>
                  <a:schemeClr val="dk1"/>
                </a:solidFill>
                <a:latin typeface="Arial"/>
                <a:ea typeface="Arial"/>
                <a:cs typeface="Arial"/>
              </a:rPr>
              <a:t>людинодень</a:t>
            </a:r>
            <a:r>
              <a:rPr lang="uk-UA" sz="28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, </a:t>
            </a:r>
            <a:r>
              <a:rPr lang="uk-UA" sz="2800" dirty="0" err="1">
                <a:solidFill>
                  <a:schemeClr val="dk1"/>
                </a:solidFill>
                <a:latin typeface="Arial"/>
                <a:ea typeface="Arial"/>
                <a:cs typeface="Arial"/>
              </a:rPr>
              <a:t>тоннокілометр</a:t>
            </a:r>
            <a:r>
              <a:rPr lang="uk-UA" sz="28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, </a:t>
            </a:r>
            <a:r>
              <a:rPr lang="uk-UA" sz="2800" dirty="0" err="1">
                <a:solidFill>
                  <a:schemeClr val="dk1"/>
                </a:solidFill>
                <a:latin typeface="Arial"/>
                <a:ea typeface="Arial"/>
                <a:cs typeface="Arial"/>
              </a:rPr>
              <a:t>багатвечір</a:t>
            </a:r>
            <a:r>
              <a:rPr lang="uk-UA" sz="2800" dirty="0">
                <a:solidFill>
                  <a:schemeClr val="dk1"/>
                </a:solidFill>
                <a:latin typeface="Arial"/>
                <a:ea typeface="Arial"/>
                <a:cs typeface="Arial"/>
              </a:rPr>
              <a:t>, Святвечір</a:t>
            </a:r>
          </a:p>
        </p:txBody>
      </p:sp>
    </p:spTree>
    <p:extLst>
      <p:ext uri="{BB962C8B-B14F-4D97-AF65-F5344CB8AC3E}">
        <p14:creationId xmlns:p14="http://schemas.microsoft.com/office/powerpoint/2010/main" val="336005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23" y="365127"/>
            <a:ext cx="8543925" cy="6062969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>
                <a:solidFill>
                  <a:srgbClr val="FF0000"/>
                </a:solidFill>
              </a:rPr>
              <a:t/>
            </a:r>
            <a:br>
              <a:rPr lang="uk-UA" b="1" dirty="0">
                <a:solidFill>
                  <a:srgbClr val="FF0000"/>
                </a:solidFill>
              </a:rPr>
            </a:br>
            <a:r>
              <a:rPr lang="uk-UA" b="1" dirty="0" smtClean="0">
                <a:solidFill>
                  <a:srgbClr val="FF0000"/>
                </a:solidFill>
              </a:rPr>
              <a:t/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b="1" dirty="0" smtClean="0">
                <a:solidFill>
                  <a:srgbClr val="FF0000"/>
                </a:solidFill>
              </a:rPr>
              <a:t/>
            </a:r>
            <a:br>
              <a:rPr lang="uk-UA" b="1" dirty="0" smtClean="0">
                <a:solidFill>
                  <a:srgbClr val="FF0000"/>
                </a:solidFill>
              </a:rPr>
            </a:b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свяще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 письменник;</a:t>
            </a:r>
            <a:b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епоха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ароко,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 стиль 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ароко;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підручник «Історія України»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назви підручників беремо в лапки;</a:t>
            </a:r>
            <a:b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2021/2022 навчальний рік </a:t>
            </a:r>
            <a:r>
              <a:rPr lang="uk-UA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використовуємо скісну риску, а не дефіс </a:t>
            </a:r>
            <a: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Google Shape;185;p18"/>
          <p:cNvSpPr/>
          <p:nvPr/>
        </p:nvSpPr>
        <p:spPr>
          <a:xfrm>
            <a:off x="1012095" y="578938"/>
            <a:ext cx="7910583" cy="1620545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25400" cap="flat" cmpd="sng">
            <a:solidFill>
              <a:srgbClr val="59595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uk-UA" sz="3600" b="1" dirty="0"/>
              <a:t>Окремі зміни:</a:t>
            </a:r>
            <a:endParaRPr lang="ru-RU" sz="3600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9932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35263" y="309495"/>
            <a:ext cx="8624770" cy="1622684"/>
            <a:chOff x="237313" y="278686"/>
            <a:chExt cx="8624770" cy="2971240"/>
          </a:xfrm>
        </p:grpSpPr>
        <p:pic>
          <p:nvPicPr>
            <p:cNvPr id="184" name="Google Shape;184;p18" descr="C:\Users\Lud\Downloads\s0959160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-3431232">
              <a:off x="313513" y="1724514"/>
              <a:ext cx="1009650" cy="116205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5" name="Google Shape;185;p18"/>
            <p:cNvSpPr/>
            <p:nvPr/>
          </p:nvSpPr>
          <p:spPr>
            <a:xfrm>
              <a:off x="951500" y="278686"/>
              <a:ext cx="7910583" cy="2967323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5400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ru-RU" sz="3600" dirty="0" err="1" smtClean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Написання</a:t>
              </a:r>
              <a:r>
                <a:rPr lang="ru-RU" sz="3600" dirty="0" smtClean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ПІВ разом/</a:t>
              </a:r>
              <a:r>
                <a:rPr lang="ru-RU" sz="3600" dirty="0" err="1" smtClean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окремо</a:t>
              </a:r>
              <a:endParaRPr lang="ru-RU" sz="36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18"/>
            <p:cNvSpPr/>
            <p:nvPr/>
          </p:nvSpPr>
          <p:spPr>
            <a:xfrm>
              <a:off x="576458" y="3105339"/>
              <a:ext cx="1202432" cy="144587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576458" y="1967162"/>
            <a:ext cx="8686724" cy="3853074"/>
            <a:chOff x="576458" y="1967162"/>
            <a:chExt cx="8686724" cy="3853074"/>
          </a:xfrm>
        </p:grpSpPr>
        <p:sp>
          <p:nvSpPr>
            <p:cNvPr id="187" name="Google Shape;187;p18"/>
            <p:cNvSpPr/>
            <p:nvPr/>
          </p:nvSpPr>
          <p:spPr>
            <a:xfrm>
              <a:off x="576458" y="1967162"/>
              <a:ext cx="8686724" cy="20242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just"/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«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Невідмінюваний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числівник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</a:t>
              </a:r>
              <a:r>
                <a:rPr lang="ru-RU" sz="2400" b="1" i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зі</a:t>
              </a:r>
              <a:r>
                <a:rPr lang="ru-RU" sz="2400" b="1" i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значенням</a:t>
              </a:r>
              <a:r>
                <a:rPr lang="ru-RU" sz="2400" b="1" i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“половина” 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з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наступним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іменником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-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загальною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та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власною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назвою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u="sng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у </a:t>
              </a:r>
              <a:r>
                <a:rPr lang="ru-RU" sz="2400" b="1" i="1" u="sng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формі</a:t>
              </a:r>
              <a:r>
                <a:rPr lang="ru-RU" sz="2400" b="1" i="1" u="sng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родового </a:t>
              </a:r>
              <a:r>
                <a:rPr lang="ru-RU" sz="2400" b="1" i="1" u="sng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відмінка</a:t>
              </a:r>
              <a:r>
                <a:rPr lang="ru-RU" sz="2400" b="1" i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однини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пишемо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окремо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 </a:t>
              </a:r>
              <a:endParaRPr lang="ru-RU" sz="24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algn="ctr"/>
              <a:r>
                <a:rPr lang="ru-RU" sz="2400" dirty="0" err="1" smtClean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</a:t>
              </a:r>
              <a:r>
                <a:rPr lang="ru-RU" sz="2400" dirty="0" smtClean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áркуша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огіркá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óстрова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я́щика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я́ми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dirty="0" err="1" smtClean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Єврóпи</a:t>
              </a:r>
              <a:r>
                <a:rPr lang="ru-RU" sz="2400" dirty="0" smtClean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 smtClean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</a:t>
              </a:r>
              <a:r>
                <a:rPr lang="ru-RU" sz="2400" dirty="0" smtClean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dirty="0" err="1" smtClean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Києва</a:t>
              </a:r>
              <a:endParaRPr dirty="0"/>
            </a:p>
            <a:p>
              <a:pPr algn="just"/>
              <a:endParaRPr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algn="just"/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88" name="Google Shape;188;p18"/>
            <p:cNvSpPr/>
            <p:nvPr/>
          </p:nvSpPr>
          <p:spPr>
            <a:xfrm>
              <a:off x="576459" y="3839505"/>
              <a:ext cx="8686723" cy="19807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just"/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Якщо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ж </a:t>
              </a:r>
              <a:r>
                <a:rPr lang="ru-RU" sz="2400" b="1" i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</a:t>
              </a:r>
              <a:r>
                <a:rPr lang="ru-RU" sz="2400" b="1" i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із</a:t>
              </a:r>
              <a:r>
                <a:rPr lang="ru-RU" sz="2400" b="1" i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наступним</a:t>
              </a:r>
              <a:r>
                <a:rPr lang="ru-RU" sz="2400" b="1" i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іменником</a:t>
              </a:r>
              <a:r>
                <a:rPr lang="ru-RU" sz="2400" b="1" i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u="sng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у </a:t>
              </a:r>
              <a:r>
                <a:rPr lang="ru-RU" sz="2400" b="1" i="1" u="sng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формі</a:t>
              </a:r>
              <a:r>
                <a:rPr lang="ru-RU" sz="2400" b="1" i="1" u="sng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 </a:t>
              </a:r>
              <a:r>
                <a:rPr lang="ru-RU" sz="2400" b="1" i="1" u="sng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називного</a:t>
              </a:r>
              <a:r>
                <a:rPr lang="ru-RU" sz="2400" b="1" i="1" u="sng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u="sng" dirty="0" err="1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відмінка</a:t>
              </a:r>
              <a:r>
                <a:rPr lang="ru-RU" sz="2400" b="1" i="1" dirty="0">
                  <a:solidFill>
                    <a:srgbClr val="C0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становить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єдине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поняття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й не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виражає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значення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половини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то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їх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ru-RU" sz="2400" b="1" i="1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пишемо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разом: </a:t>
              </a:r>
              <a:endParaRPr lang="ru-RU" sz="24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algn="ctr"/>
              <a:r>
                <a:rPr lang="ru-RU" sz="2400" dirty="0" err="1" smtClean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півáркуш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пíвдень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півзáхист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півкóло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півкýля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півмі́сяць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півóберт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півовáл</a:t>
              </a:r>
              <a:r>
                <a:rPr lang="ru-RU" sz="24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, </a:t>
              </a:r>
              <a:r>
                <a:rPr lang="ru-RU" sz="2400" dirty="0" err="1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півострів</a:t>
              </a:r>
              <a:r>
                <a:rPr lang="ru-RU" sz="24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»</a:t>
              </a:r>
              <a:r>
                <a:rPr lang="ru-RU" sz="2400" b="1" i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. </a:t>
              </a:r>
              <a:endParaRPr sz="2400" b="1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76458" y="5820236"/>
            <a:ext cx="8686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C00000"/>
                </a:solidFill>
              </a:rPr>
              <a:t>Запам'ятайте: ПІВ пишемо разом лише тоді, коли його не можна замінити на іменник половина: північ (не можна сказати половина ніч) </a:t>
            </a:r>
            <a:endParaRPr lang="uk-UA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77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19526" y="278688"/>
            <a:ext cx="8768732" cy="1274341"/>
            <a:chOff x="319526" y="278688"/>
            <a:chExt cx="8768732" cy="2971238"/>
          </a:xfrm>
        </p:grpSpPr>
        <p:pic>
          <p:nvPicPr>
            <p:cNvPr id="184" name="Google Shape;184;p18" descr="C:\Users\Lud\Downloads\s0959160.png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 rot="18168768">
              <a:off x="-162321" y="1067042"/>
              <a:ext cx="2094545" cy="113085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5" name="Google Shape;185;p18"/>
            <p:cNvSpPr/>
            <p:nvPr/>
          </p:nvSpPr>
          <p:spPr>
            <a:xfrm>
              <a:off x="1177675" y="278688"/>
              <a:ext cx="7910583" cy="2967323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25400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r>
                <a:rPr lang="ru-RU" sz="3600" dirty="0" err="1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У</a:t>
              </a:r>
              <a:r>
                <a:rPr lang="ru-RU" sz="3600" dirty="0" err="1" smtClean="0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живання</a:t>
              </a:r>
              <a:r>
                <a:rPr lang="ru-RU" sz="3600" dirty="0" smtClean="0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ru-RU" sz="3600" dirty="0" err="1" smtClean="0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великої</a:t>
              </a:r>
              <a:r>
                <a:rPr lang="ru-RU" sz="3600" dirty="0" smtClean="0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ru-RU" sz="3600" dirty="0" err="1" smtClean="0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букви</a:t>
              </a:r>
              <a:r>
                <a:rPr lang="ru-RU" sz="3600" dirty="0" smtClean="0">
                  <a:solidFill>
                    <a:srgbClr val="C00000"/>
                  </a:solidFill>
                  <a:latin typeface="Arial"/>
                  <a:ea typeface="Arial"/>
                  <a:cs typeface="Arial"/>
                  <a:sym typeface="Arial"/>
                </a:rPr>
                <a:t> й лапок</a:t>
              </a:r>
            </a:p>
          </p:txBody>
        </p:sp>
        <p:sp>
          <p:nvSpPr>
            <p:cNvPr id="186" name="Google Shape;186;p18"/>
            <p:cNvSpPr/>
            <p:nvPr/>
          </p:nvSpPr>
          <p:spPr>
            <a:xfrm>
              <a:off x="576458" y="3105339"/>
              <a:ext cx="1202432" cy="144587"/>
            </a:xfrm>
            <a:prstGeom prst="rect">
              <a:avLst/>
            </a:prstGeom>
            <a:solidFill>
              <a:schemeClr val="accent1"/>
            </a:solidFill>
            <a:ln w="25400" cap="flat" cmpd="sng">
              <a:solidFill>
                <a:srgbClr val="595959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/>
              <a:endParaRPr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</p:grpSp>
      <p:sp>
        <p:nvSpPr>
          <p:cNvPr id="187" name="Google Shape;187;p18"/>
          <p:cNvSpPr/>
          <p:nvPr/>
        </p:nvSpPr>
        <p:spPr>
          <a:xfrm>
            <a:off x="576458" y="1967161"/>
            <a:ext cx="8686724" cy="4244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0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Назви сайтів, мереж, пошукових систем тощо без родового слова пишемо з малої букви:</a:t>
            </a:r>
          </a:p>
          <a:p>
            <a:pPr marL="536575" algn="just"/>
            <a:r>
              <a:rPr lang="uk-UA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ейсбук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твіттер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гугл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вайбер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телеграм, 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інстаграм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вотсап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  <a:p>
            <a:pPr marL="261938" algn="just"/>
            <a:r>
              <a:rPr lang="uk-UA" sz="20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 родовим словом (мережа, система тощо) – з великої букви та в лапках:</a:t>
            </a:r>
            <a:r>
              <a:rPr lang="uk-UA" sz="2000" b="1" i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536575" algn="just"/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мережа «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Фейсбук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», мережа 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мікроблогів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«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Твіттер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», пошукова система «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Гугл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», система обміну повідомленнями «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Вайбер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», «Телеграм», «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Вотсап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».</a:t>
            </a:r>
          </a:p>
          <a:p>
            <a:pPr marL="261938" lvl="0" indent="-261938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ru-RU" sz="2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Arial"/>
              </a:rPr>
              <a:t>Назви</a:t>
            </a:r>
            <a:r>
              <a:rPr lang="ru-RU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Arial"/>
              </a:rPr>
              <a:t> </a:t>
            </a:r>
            <a:r>
              <a:rPr lang="ru-RU" sz="2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Arial"/>
              </a:rPr>
              <a:t>товарних</a:t>
            </a:r>
            <a:r>
              <a:rPr lang="ru-RU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Arial"/>
              </a:rPr>
              <a:t> </a:t>
            </a:r>
            <a:r>
              <a:rPr lang="ru-RU" sz="2000" b="1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Arial"/>
              </a:rPr>
              <a:t>знаків</a:t>
            </a:r>
            <a:r>
              <a:rPr lang="ru-RU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Arial"/>
              </a:rPr>
              <a:t>, марок </a:t>
            </a:r>
            <a:r>
              <a:rPr lang="ru-RU" sz="2000" b="1" dirty="0" err="1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Arial"/>
              </a:rPr>
              <a:t>виробів</a:t>
            </a:r>
            <a:r>
              <a:rPr lang="ru-RU" sz="20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Arial"/>
              </a:rPr>
              <a:t> </a:t>
            </a:r>
            <a:r>
              <a:rPr lang="uk-UA" sz="20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 великої букви та в лапках:</a:t>
            </a:r>
          </a:p>
          <a:p>
            <a:pPr marL="449263" lvl="0" algn="just">
              <a:spcBef>
                <a:spcPts val="600"/>
              </a:spcBef>
            </a:pPr>
            <a:r>
              <a:rPr lang="uk-UA" sz="20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автомобіль «Ніссан», літак «Боїнг 777»</a:t>
            </a:r>
            <a:r>
              <a:rPr lang="uk-UA" sz="20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але:</a:t>
            </a:r>
          </a:p>
          <a:p>
            <a:pPr marL="261938" lvl="0" algn="just"/>
            <a:r>
              <a:rPr lang="uk-UA" sz="2000" b="1" dirty="0" smtClean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назви самих виробів (без слів автомобіль, літак тощо) пишемо з малої букви в лапках:</a:t>
            </a:r>
          </a:p>
          <a:p>
            <a:pPr marL="536575" lvl="0" algn="just"/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приїхав на «</a:t>
            </a:r>
            <a:r>
              <a:rPr lang="uk-UA" sz="2000" b="1" i="1" dirty="0" err="1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</a:t>
            </a:r>
            <a:r>
              <a:rPr lang="uk-UA" sz="2000" b="1" i="1" dirty="0" err="1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ольво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», подорожував на «боїнгу»</a:t>
            </a:r>
            <a:endParaRPr lang="ru-RU" sz="2000" b="1" i="1" dirty="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Arial"/>
            </a:endParaRPr>
          </a:p>
          <a:p>
            <a:pPr algn="just"/>
            <a:endParaRPr sz="2400" b="1" i="1" dirty="0">
              <a:solidFill>
                <a:srgbClr val="C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99935" y="6153613"/>
            <a:ext cx="9381095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900113" indent="-900113"/>
            <a:r>
              <a:rPr lang="uk-UA" sz="1600" b="1" dirty="0" smtClean="0">
                <a:solidFill>
                  <a:srgbClr val="C00000"/>
                </a:solidFill>
              </a:rPr>
              <a:t>Зауважте: назви сайтів, які вжиті як назви юридичних осіб, пишемо з великої букви без лапок: РНБО ввела санкції проти Яндексу</a:t>
            </a:r>
            <a:endParaRPr lang="uk-UA" sz="1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260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18034" y="535592"/>
            <a:ext cx="8712968" cy="750493"/>
            <a:chOff x="618034" y="361424"/>
            <a:chExt cx="8712968" cy="750493"/>
          </a:xfrm>
        </p:grpSpPr>
        <p:sp>
          <p:nvSpPr>
            <p:cNvPr id="173" name="Google Shape;173;p19"/>
            <p:cNvSpPr/>
            <p:nvPr/>
          </p:nvSpPr>
          <p:spPr>
            <a:xfrm>
              <a:off x="618034" y="361424"/>
              <a:ext cx="8712968" cy="750493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57150" cap="flat" cmpd="sng">
              <a:solidFill>
                <a:srgbClr val="E2AC7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3200"/>
              </a:pPr>
              <a:endParaRPr sz="3200">
                <a:solidFill>
                  <a:srgbClr val="C00000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sp>
          <p:nvSpPr>
            <p:cNvPr id="180" name="Google Shape;180;p19"/>
            <p:cNvSpPr/>
            <p:nvPr/>
          </p:nvSpPr>
          <p:spPr>
            <a:xfrm>
              <a:off x="825417" y="434817"/>
              <a:ext cx="8327922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3200"/>
              </a:pPr>
              <a:r>
                <a:rPr lang="uk-UA" sz="3200" b="1" dirty="0" smtClean="0">
                  <a:solidFill>
                    <a:srgbClr val="C0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 </a:t>
              </a:r>
              <a:r>
                <a:rPr lang="uk-UA" sz="3200" b="1" dirty="0">
                  <a:solidFill>
                    <a:srgbClr val="C0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УЖИВАННЯ ВЕЛИКОЇ </a:t>
              </a:r>
              <a:r>
                <a:rPr lang="uk-UA" sz="3200" b="1" dirty="0" smtClean="0">
                  <a:solidFill>
                    <a:srgbClr val="C0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БУКВИ</a:t>
              </a:r>
              <a:endParaRPr sz="3200" b="1" dirty="0">
                <a:solidFill>
                  <a:srgbClr val="C00000"/>
                </a:solidFill>
                <a:latin typeface="Libre Franklin"/>
                <a:ea typeface="Libre Franklin"/>
                <a:cs typeface="Libre Franklin"/>
                <a:sym typeface="Libre Franklin"/>
              </a:endParaRP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520019" y="3429562"/>
            <a:ext cx="8986130" cy="1171458"/>
            <a:chOff x="520019" y="3356992"/>
            <a:chExt cx="8986130" cy="1171458"/>
          </a:xfrm>
        </p:grpSpPr>
        <p:sp>
          <p:nvSpPr>
            <p:cNvPr id="182" name="Google Shape;182;p19"/>
            <p:cNvSpPr/>
            <p:nvPr/>
          </p:nvSpPr>
          <p:spPr>
            <a:xfrm>
              <a:off x="520019" y="3356992"/>
              <a:ext cx="4113435" cy="1171458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rgbClr val="F6C68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just">
                <a:lnSpc>
                  <a:spcPct val="120000"/>
                </a:lnSpc>
                <a:buClr>
                  <a:srgbClr val="000000"/>
                </a:buClr>
                <a:buSzPts val="1400"/>
              </a:pPr>
              <a:r>
                <a:rPr lang="uk-UA" sz="1400" dirty="0">
                  <a:solidFill>
                    <a:schemeClr val="lt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2</a:t>
              </a:r>
              <a:r>
                <a:rPr lang="uk-UA" sz="1400" dirty="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2. Назви історичних подій, епох, війн, знаменних дат та ін. пишемо з великої </a:t>
              </a:r>
              <a:r>
                <a:rPr lang="uk-UA" sz="1400" dirty="0" smtClean="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букви</a:t>
              </a:r>
              <a:endParaRPr sz="1200" i="1" dirty="0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sp>
          <p:nvSpPr>
            <p:cNvPr id="183" name="Google Shape;183;p19"/>
            <p:cNvSpPr/>
            <p:nvPr/>
          </p:nvSpPr>
          <p:spPr>
            <a:xfrm>
              <a:off x="5287107" y="3478728"/>
              <a:ext cx="4219042" cy="1049722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rgbClr val="F6C68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1160463" indent="-1160463" algn="just">
                <a:lnSpc>
                  <a:spcPct val="130000"/>
                </a:lnSpc>
                <a:buClr>
                  <a:srgbClr val="000000"/>
                </a:buClr>
                <a:buSzPts val="1200"/>
              </a:pPr>
              <a:r>
                <a:rPr lang="uk-UA" sz="1200" dirty="0" smtClean="0">
                  <a:latin typeface="Arial Black"/>
                  <a:ea typeface="Arial Black"/>
                  <a:cs typeface="Arial Black"/>
                  <a:sym typeface="Arial Black"/>
                </a:rPr>
                <a:t>Вилучено</a:t>
              </a:r>
              <a:r>
                <a:rPr lang="uk-UA" sz="1200" dirty="0">
                  <a:latin typeface="Arial Black"/>
                  <a:ea typeface="Arial Black"/>
                  <a:cs typeface="Arial Black"/>
                  <a:sym typeface="Arial Black"/>
                </a:rPr>
                <a:t>!  </a:t>
              </a:r>
              <a:r>
                <a:rPr lang="uk-UA" sz="1200" i="1" dirty="0">
                  <a:solidFill>
                    <a:srgbClr val="C0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Свято </a:t>
              </a:r>
              <a:r>
                <a:rPr lang="uk-UA" sz="1200" i="1" dirty="0" smtClean="0">
                  <a:solidFill>
                    <a:srgbClr val="C0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Перемоги, День Перемоги </a:t>
              </a:r>
              <a:r>
                <a:rPr lang="uk-UA" sz="1200" i="1" dirty="0">
                  <a:solidFill>
                    <a:srgbClr val="C0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і Вітчизняна війна.</a:t>
              </a:r>
              <a:endParaRPr sz="14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algn="just">
                <a:lnSpc>
                  <a:spcPct val="130000"/>
                </a:lnSpc>
                <a:buClr>
                  <a:srgbClr val="000000"/>
                </a:buClr>
                <a:buSzPts val="1200"/>
              </a:pPr>
              <a:r>
                <a:rPr lang="uk-UA" sz="1200" dirty="0" smtClean="0">
                  <a:latin typeface="Arial Black"/>
                  <a:ea typeface="Arial Black"/>
                  <a:cs typeface="Arial Black"/>
                  <a:sym typeface="Arial Black"/>
                </a:rPr>
                <a:t>Додано:</a:t>
              </a:r>
              <a:r>
                <a:rPr lang="uk-UA" sz="1200" dirty="0" smtClean="0">
                  <a:solidFill>
                    <a:srgbClr val="FF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 </a:t>
              </a:r>
              <a:r>
                <a:rPr lang="uk-UA" sz="1200" i="1" dirty="0" smtClean="0">
                  <a:solidFill>
                    <a:srgbClr val="C0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День </a:t>
              </a:r>
              <a:r>
                <a:rPr lang="uk-UA" sz="1200" i="1" dirty="0">
                  <a:solidFill>
                    <a:srgbClr val="C0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Соборності </a:t>
              </a:r>
              <a:r>
                <a:rPr lang="uk-UA" sz="1200" i="1" dirty="0" smtClean="0">
                  <a:solidFill>
                    <a:srgbClr val="C0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України</a:t>
              </a:r>
              <a:endParaRPr sz="1200" dirty="0">
                <a:solidFill>
                  <a:srgbClr val="C00000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pic>
          <p:nvPicPr>
            <p:cNvPr id="185" name="Google Shape;185;p1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568825" y="3783448"/>
              <a:ext cx="768350" cy="401637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4" name="Группа 3"/>
          <p:cNvGrpSpPr/>
          <p:nvPr/>
        </p:nvGrpSpPr>
        <p:grpSpPr>
          <a:xfrm>
            <a:off x="488504" y="1772816"/>
            <a:ext cx="9030590" cy="1440160"/>
            <a:chOff x="488504" y="1772816"/>
            <a:chExt cx="9030590" cy="1440160"/>
          </a:xfrm>
        </p:grpSpPr>
        <p:sp>
          <p:nvSpPr>
            <p:cNvPr id="174" name="Google Shape;174;p19"/>
            <p:cNvSpPr/>
            <p:nvPr/>
          </p:nvSpPr>
          <p:spPr>
            <a:xfrm>
              <a:off x="488504" y="1772816"/>
              <a:ext cx="4117602" cy="144016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rgbClr val="F6C68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just">
                <a:lnSpc>
                  <a:spcPct val="130000"/>
                </a:lnSpc>
                <a:buClr>
                  <a:srgbClr val="000000"/>
                </a:buClr>
                <a:buSzPts val="1400"/>
              </a:pPr>
              <a:r>
                <a:rPr lang="uk-UA" sz="1400" dirty="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1. У назвах найвищих державних установ України всі слова пишемо з великої </a:t>
              </a:r>
              <a:r>
                <a:rPr lang="uk-UA" sz="1400" dirty="0" smtClean="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букви</a:t>
              </a:r>
              <a:endParaRPr sz="1400" i="1" dirty="0">
                <a:solidFill>
                  <a:srgbClr val="0000CC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sp>
          <p:nvSpPr>
            <p:cNvPr id="175" name="Google Shape;175;p19"/>
            <p:cNvSpPr/>
            <p:nvPr/>
          </p:nvSpPr>
          <p:spPr>
            <a:xfrm>
              <a:off x="5296914" y="2150180"/>
              <a:ext cx="4222180" cy="72008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38100" cap="flat" cmpd="sng">
              <a:solidFill>
                <a:srgbClr val="F6C68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76200" dist="50800" dir="5400000" rotWithShape="0">
                <a:srgbClr val="4E3B30">
                  <a:alpha val="60000"/>
                </a:srgbClr>
              </a:outerShdw>
            </a:effectLst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600"/>
              </a:pPr>
              <a:r>
                <a:rPr lang="uk-UA" sz="1600" dirty="0">
                  <a:solidFill>
                    <a:schemeClr val="dk1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Додано: </a:t>
              </a:r>
              <a:r>
                <a:rPr lang="uk-UA" sz="1600" i="1" dirty="0">
                  <a:solidFill>
                    <a:srgbClr val="C00000"/>
                  </a:solidFill>
                  <a:latin typeface="Arial Black"/>
                  <a:ea typeface="Arial Black"/>
                  <a:cs typeface="Arial Black"/>
                  <a:sym typeface="Arial Black"/>
                </a:rPr>
                <a:t>Верховний Суд України.</a:t>
              </a:r>
              <a:endParaRPr sz="1600" i="1" dirty="0">
                <a:solidFill>
                  <a:srgbClr val="C00000"/>
                </a:solidFill>
                <a:latin typeface="Arial Black"/>
                <a:ea typeface="Arial Black"/>
                <a:cs typeface="Arial Black"/>
                <a:sym typeface="Arial Black"/>
              </a:endParaRPr>
            </a:p>
          </p:txBody>
        </p:sp>
        <p:pic>
          <p:nvPicPr>
            <p:cNvPr id="186" name="Google Shape;186;p19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4568825" y="2321539"/>
              <a:ext cx="768350" cy="40163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7" name="Google Shape;202;p20"/>
          <p:cNvSpPr/>
          <p:nvPr/>
        </p:nvSpPr>
        <p:spPr>
          <a:xfrm>
            <a:off x="5351087" y="4801011"/>
            <a:ext cx="4198603" cy="1100243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rgbClr val="F6C680"/>
            </a:solidFill>
            <a:prstDash val="solid"/>
            <a:round/>
            <a:headEnd type="none" w="sm" len="sm"/>
            <a:tailEnd type="none" w="sm" len="sm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just">
              <a:lnSpc>
                <a:spcPct val="130000"/>
              </a:lnSpc>
              <a:buClr>
                <a:srgbClr val="000000"/>
              </a:buClr>
              <a:buSzPts val="1300"/>
            </a:pPr>
            <a:r>
              <a:rPr lang="uk-UA" sz="1300" i="1" dirty="0" smtClean="0">
                <a:solidFill>
                  <a:srgbClr val="C00000"/>
                </a:solidFill>
                <a:latin typeface="Arial Black"/>
                <a:ea typeface="Arial Black"/>
                <a:cs typeface="Arial Black"/>
                <a:sym typeface="Arial Black"/>
              </a:rPr>
              <a:t>золота </a:t>
            </a:r>
            <a:r>
              <a:rPr lang="uk-UA" sz="1300" i="1" dirty="0">
                <a:solidFill>
                  <a:srgbClr val="C00000"/>
                </a:solidFill>
                <a:latin typeface="Arial Black"/>
                <a:ea typeface="Arial Black"/>
                <a:cs typeface="Arial Black"/>
                <a:sym typeface="Arial Black"/>
              </a:rPr>
              <a:t>медаль, олімпійська </a:t>
            </a:r>
            <a:r>
              <a:rPr lang="uk-UA" sz="1300" i="1" dirty="0" smtClean="0">
                <a:solidFill>
                  <a:srgbClr val="C00000"/>
                </a:solidFill>
                <a:latin typeface="Arial Black"/>
                <a:ea typeface="Arial Black"/>
                <a:cs typeface="Arial Black"/>
                <a:sym typeface="Arial Black"/>
              </a:rPr>
              <a:t>медаль; закінчити </a:t>
            </a:r>
            <a:r>
              <a:rPr lang="uk-UA" sz="1300" i="1" dirty="0">
                <a:solidFill>
                  <a:srgbClr val="C00000"/>
                </a:solidFill>
                <a:latin typeface="Arial Black"/>
                <a:ea typeface="Arial Black"/>
                <a:cs typeface="Arial Black"/>
                <a:sym typeface="Arial Black"/>
              </a:rPr>
              <a:t>школу із золотою медаллю.</a:t>
            </a:r>
            <a:endParaRPr sz="1300" i="1" dirty="0">
              <a:solidFill>
                <a:srgbClr val="C00000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  <p:pic>
        <p:nvPicPr>
          <p:cNvPr id="18" name="Google Shape;185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606105" y="5207431"/>
            <a:ext cx="731069" cy="395084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82;p19"/>
          <p:cNvSpPr/>
          <p:nvPr/>
        </p:nvSpPr>
        <p:spPr>
          <a:xfrm>
            <a:off x="488503" y="4801011"/>
            <a:ext cx="4080321" cy="1171458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 w="38100" cap="flat" cmpd="sng">
            <a:solidFill>
              <a:srgbClr val="F6C680"/>
            </a:solidFill>
            <a:prstDash val="solid"/>
            <a:round/>
            <a:headEnd type="none" w="sm" len="sm"/>
            <a:tailEnd type="none" w="sm" len="sm"/>
          </a:ln>
          <a:effectLst>
            <a:outerShdw blurRad="76200" dist="50800" dir="5400000" rotWithShape="0">
              <a:srgbClr val="4E3B30">
                <a:alpha val="6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just">
              <a:lnSpc>
                <a:spcPct val="120000"/>
              </a:lnSpc>
              <a:buClr>
                <a:srgbClr val="000000"/>
              </a:buClr>
              <a:buSzPts val="1400"/>
            </a:pPr>
            <a:r>
              <a:rPr lang="uk-UA" sz="1400" dirty="0" smtClean="0">
                <a:solidFill>
                  <a:schemeClr val="lt1"/>
                </a:solidFill>
                <a:latin typeface="Arial Black"/>
                <a:ea typeface="Arial Black"/>
                <a:cs typeface="Arial Black"/>
                <a:sym typeface="Arial Black"/>
              </a:rPr>
              <a:t>2</a:t>
            </a:r>
            <a:r>
              <a:rPr lang="uk-UA" sz="1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3</a:t>
            </a:r>
            <a:r>
              <a:rPr lang="uk-UA" sz="1400" dirty="0" smtClean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. </a:t>
            </a:r>
            <a:r>
              <a:rPr lang="uk-UA" sz="1400" dirty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Назви </a:t>
            </a:r>
            <a:r>
              <a:rPr lang="uk-UA" sz="1400" dirty="0" smtClean="0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окремих нагород пишемо з малої букви</a:t>
            </a:r>
            <a:endParaRPr sz="1200" i="1" dirty="0">
              <a:solidFill>
                <a:srgbClr val="0000CC"/>
              </a:solidFill>
              <a:latin typeface="Arial Black"/>
              <a:ea typeface="Arial Black"/>
              <a:cs typeface="Arial Black"/>
              <a:sym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4236913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11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511</Template>
  <TotalTime>226</TotalTime>
  <Words>1723</Words>
  <Application>Microsoft Office PowerPoint</Application>
  <PresentationFormat>Лист A4 (210x297 мм)</PresentationFormat>
  <Paragraphs>124</Paragraphs>
  <Slides>18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MS PGothic</vt:lpstr>
      <vt:lpstr>Arial</vt:lpstr>
      <vt:lpstr>Arial Black</vt:lpstr>
      <vt:lpstr>Calibri</vt:lpstr>
      <vt:lpstr>Calibri Light</vt:lpstr>
      <vt:lpstr>Libre Franklin</vt:lpstr>
      <vt:lpstr>Times New Roman</vt:lpstr>
      <vt:lpstr>Trebuchet MS</vt:lpstr>
      <vt:lpstr>511</vt:lpstr>
      <vt:lpstr>УКРАЇНСЬКИЙ ПРАВОПИС-2019</vt:lpstr>
      <vt:lpstr>Презентация PowerPoint</vt:lpstr>
      <vt:lpstr>Презентация PowerPoint</vt:lpstr>
      <vt:lpstr>Презентация PowerPoint</vt:lpstr>
      <vt:lpstr>З ДЕФІСОМ ініціальні абревіатури з будь-яким словом: е-кабінет, пін-код, PIN-код, ID-картка, ДНК-експертиза, ВІП-зала, смс-повідомлення</vt:lpstr>
      <vt:lpstr>    священник – як письменник; епоха Бароко, але стиль  бароко; підручник «Історія України» - назви підручників беремо в лапки; 2021/2022 навчальний рік – використовуємо скісну риску, а не дефіс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Соня-ПК</dc:creator>
  <cp:lastModifiedBy>Lyudmila Krasnoshtan</cp:lastModifiedBy>
  <cp:revision>29</cp:revision>
  <dcterms:created xsi:type="dcterms:W3CDTF">2021-10-27T07:10:49Z</dcterms:created>
  <dcterms:modified xsi:type="dcterms:W3CDTF">2025-08-27T19:32:53Z</dcterms:modified>
</cp:coreProperties>
</file>