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1"/>
  </p:notesMasterIdLst>
  <p:sldIdLst>
    <p:sldId id="258" r:id="rId2"/>
    <p:sldId id="259" r:id="rId3"/>
    <p:sldId id="270" r:id="rId4"/>
    <p:sldId id="271" r:id="rId5"/>
    <p:sldId id="261" r:id="rId6"/>
    <p:sldId id="263" r:id="rId7"/>
    <p:sldId id="264" r:id="rId8"/>
    <p:sldId id="265" r:id="rId9"/>
    <p:sldId id="269" r:id="rId10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18" autoAdjust="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8D4C46-462B-4746-89A8-2AEE78154FFD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62DD8A-ACB6-4A64-9A7D-AA04E96E9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005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62DD8A-ACB6-4A64-9A7D-AA04E96E920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9767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4941168"/>
            <a:ext cx="7992888" cy="1198984"/>
          </a:xfrm>
        </p:spPr>
        <p:txBody>
          <a:bodyPr>
            <a:normAutofit fontScale="62500" lnSpcReduction="20000"/>
          </a:bodyPr>
          <a:lstStyle/>
          <a:p>
            <a:pPr algn="r"/>
            <a:r>
              <a:rPr lang="uk-UA" dirty="0" smtClean="0"/>
              <a:t>  </a:t>
            </a:r>
            <a:r>
              <a:rPr lang="uk-UA" sz="2900" i="1" dirty="0" smtClean="0">
                <a:solidFill>
                  <a:srgbClr val="006666"/>
                </a:solidFill>
              </a:rPr>
              <a:t>Важко </a:t>
            </a:r>
            <a:r>
              <a:rPr lang="uk-UA" sz="2900" i="1" dirty="0">
                <a:solidFill>
                  <a:srgbClr val="006666"/>
                </a:solidFill>
              </a:rPr>
              <a:t>уявити собі успішну </a:t>
            </a:r>
            <a:r>
              <a:rPr lang="uk-UA" sz="2900" i="1" dirty="0" smtClean="0">
                <a:solidFill>
                  <a:srgbClr val="006666"/>
                </a:solidFill>
              </a:rPr>
              <a:t>трудову діяльність </a:t>
            </a:r>
            <a:r>
              <a:rPr lang="uk-UA" sz="2900" i="1" dirty="0">
                <a:solidFill>
                  <a:srgbClr val="006666"/>
                </a:solidFill>
              </a:rPr>
              <a:t>без оволодіння словом</a:t>
            </a:r>
            <a:r>
              <a:rPr lang="uk-UA" sz="2900" i="1" dirty="0" smtClean="0">
                <a:solidFill>
                  <a:srgbClr val="006666"/>
                </a:solidFill>
              </a:rPr>
              <a:t>.</a:t>
            </a:r>
          </a:p>
          <a:p>
            <a:pPr algn="r"/>
            <a:r>
              <a:rPr lang="uk-UA" sz="2600" i="1" dirty="0">
                <a:solidFill>
                  <a:srgbClr val="006666"/>
                </a:solidFill>
              </a:rPr>
              <a:t/>
            </a:r>
            <a:br>
              <a:rPr lang="uk-UA" sz="2600" i="1" dirty="0">
                <a:solidFill>
                  <a:srgbClr val="006666"/>
                </a:solidFill>
              </a:rPr>
            </a:br>
            <a:r>
              <a:rPr lang="uk-UA" sz="2600" i="1" dirty="0" smtClean="0">
                <a:solidFill>
                  <a:srgbClr val="006666"/>
                </a:solidFill>
              </a:rPr>
              <a:t>І.Вихованець</a:t>
            </a:r>
            <a:r>
              <a:rPr lang="uk-UA" dirty="0"/>
              <a:t/>
            </a:r>
            <a:br>
              <a:rPr lang="uk-UA" dirty="0"/>
            </a:b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463" y="188640"/>
            <a:ext cx="8928992" cy="1656185"/>
          </a:xfrm>
        </p:spPr>
        <p:txBody>
          <a:bodyPr>
            <a:noAutofit/>
          </a:bodyPr>
          <a:lstStyle/>
          <a:p>
            <a:r>
              <a:rPr lang="uk-UA" sz="5400" b="1" i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5400" b="1" i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5400" b="1" i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5400" b="1" i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5400" b="1" i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5400" b="1" i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5400" b="1" i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5400" b="1" i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5400" b="1" i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5400" b="1" i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7200" b="1" i="1" dirty="0" smtClean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Мовний путівник</a:t>
            </a:r>
            <a:endParaRPr lang="ru-RU" sz="7200" b="1" i="1" dirty="0">
              <a:solidFill>
                <a:schemeClr val="accent5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2536" y="1700808"/>
            <a:ext cx="5336460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5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b="1" i="1" dirty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Етикетні форми</a:t>
            </a:r>
            <a:endParaRPr lang="ru-RU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b="1" dirty="0" smtClean="0"/>
              <a:t>Вітання:</a:t>
            </a:r>
            <a:r>
              <a:rPr lang="uk-UA" dirty="0" smtClean="0"/>
              <a:t> доброго ранку</a:t>
            </a:r>
          </a:p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                        добрий день / добридень</a:t>
            </a:r>
          </a:p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                        добрий вечір / добривечір</a:t>
            </a:r>
          </a:p>
          <a:p>
            <a:pPr marL="0" indent="0">
              <a:buNone/>
            </a:pPr>
            <a:r>
              <a:rPr lang="uk-UA" dirty="0" smtClean="0"/>
              <a:t>Вітаємо з </a:t>
            </a:r>
            <a:r>
              <a:rPr lang="uk-UA" dirty="0" err="1" smtClean="0"/>
              <a:t>передсвятом</a:t>
            </a:r>
            <a:r>
              <a:rPr lang="uk-UA" dirty="0" smtClean="0"/>
              <a:t> ( І.Вихованець)</a:t>
            </a:r>
          </a:p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               з прийдешнім святом</a:t>
            </a:r>
          </a:p>
          <a:p>
            <a:pPr marL="0" indent="0">
              <a:buNone/>
            </a:pPr>
            <a:r>
              <a:rPr lang="ru-RU" b="1" dirty="0" err="1" smtClean="0"/>
              <a:t>Вибачення</a:t>
            </a:r>
            <a:r>
              <a:rPr lang="ru-RU" b="1" dirty="0" smtClean="0"/>
              <a:t>: </a:t>
            </a:r>
            <a:r>
              <a:rPr lang="ru-RU" dirty="0" smtClean="0"/>
              <a:t>прошу </a:t>
            </a:r>
            <a:r>
              <a:rPr lang="ru-RU" dirty="0" err="1" smtClean="0"/>
              <a:t>вибачення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</a:t>
            </a:r>
            <a:r>
              <a:rPr lang="ru-RU" dirty="0" err="1" smtClean="0"/>
              <a:t>перепрошую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вибачте</a:t>
            </a:r>
            <a:r>
              <a:rPr lang="ru-RU" dirty="0" smtClean="0"/>
              <a:t>                                         </a:t>
            </a:r>
            <a:r>
              <a:rPr lang="ru-RU" dirty="0" err="1" smtClean="0"/>
              <a:t>мені</a:t>
            </a:r>
            <a:r>
              <a:rPr lang="ru-RU" dirty="0" smtClean="0"/>
              <a:t>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кому?          </a:t>
            </a:r>
          </a:p>
          <a:p>
            <a:pPr marL="0" indent="0">
              <a:buNone/>
            </a:pPr>
            <a:r>
              <a:rPr lang="ru-RU" dirty="0" err="1"/>
              <a:t>п</a:t>
            </a:r>
            <a:r>
              <a:rPr lang="ru-RU" dirty="0" err="1" smtClean="0"/>
              <a:t>робачте</a:t>
            </a:r>
            <a:r>
              <a:rPr lang="ru-RU" dirty="0" smtClean="0"/>
              <a:t>                                      </a:t>
            </a:r>
            <a:r>
              <a:rPr lang="ru-RU" dirty="0" err="1" smtClean="0"/>
              <a:t>адміністраторові</a:t>
            </a:r>
            <a:r>
              <a:rPr lang="ru-RU" dirty="0" smtClean="0"/>
              <a:t>    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C00000"/>
                </a:solidFill>
              </a:rPr>
              <a:t>Неправильно: </a:t>
            </a:r>
            <a:r>
              <a:rPr lang="ru-RU" dirty="0" err="1" smtClean="0">
                <a:solidFill>
                  <a:srgbClr val="C00000"/>
                </a:solidFill>
              </a:rPr>
              <a:t>вибачте</a:t>
            </a:r>
            <a:r>
              <a:rPr lang="ru-RU" dirty="0" smtClean="0">
                <a:solidFill>
                  <a:srgbClr val="C00000"/>
                </a:solidFill>
              </a:rPr>
              <a:t> мене, </a:t>
            </a:r>
            <a:r>
              <a:rPr lang="ru-RU" dirty="0" err="1" smtClean="0">
                <a:solidFill>
                  <a:srgbClr val="C00000"/>
                </a:solidFill>
              </a:rPr>
              <a:t>вибачаюся</a:t>
            </a:r>
            <a:r>
              <a:rPr lang="ru-RU" dirty="0" smtClean="0"/>
              <a:t>                       </a:t>
            </a:r>
            <a:endParaRPr lang="ru-RU" dirty="0"/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1907704" y="4365104"/>
            <a:ext cx="648072" cy="9361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27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b="1" i="1" dirty="0" smtClean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Фрази на щодень</a:t>
            </a:r>
            <a:endParaRPr lang="ru-RU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                                             Перебіг заняття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/>
              <a:t>запишіть </a:t>
            </a:r>
            <a:r>
              <a:rPr lang="uk-UA" sz="2400" dirty="0"/>
              <a:t>дату (</a:t>
            </a:r>
            <a:r>
              <a:rPr lang="uk-UA" sz="2400" i="1" dirty="0"/>
              <a:t>не</a:t>
            </a:r>
            <a:r>
              <a:rPr lang="uk-UA" sz="2400" dirty="0"/>
              <a:t> </a:t>
            </a:r>
            <a:r>
              <a:rPr lang="uk-UA" sz="2400" i="1" dirty="0"/>
              <a:t>число</a:t>
            </a:r>
            <a:r>
              <a:rPr lang="uk-UA" sz="2400" dirty="0"/>
              <a:t>) в зошиті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/>
              <a:t> </a:t>
            </a:r>
            <a:r>
              <a:rPr lang="uk-UA" sz="2400" dirty="0" smtClean="0">
                <a:solidFill>
                  <a:srgbClr val="FF0000"/>
                </a:solidFill>
              </a:rPr>
              <a:t>розгорніть</a:t>
            </a:r>
            <a:r>
              <a:rPr lang="uk-UA" sz="2400" dirty="0" smtClean="0"/>
              <a:t> зошит, підручник; перегорніть сторінку </a:t>
            </a:r>
            <a:endParaRPr lang="uk-UA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/>
              <a:t> п</a:t>
            </a:r>
            <a:r>
              <a:rPr lang="en-US" sz="2400" dirty="0"/>
              <a:t>ó</a:t>
            </a:r>
            <a:r>
              <a:rPr lang="uk-UA" sz="2400" dirty="0"/>
              <a:t>значки робіть </a:t>
            </a:r>
            <a:r>
              <a:rPr lang="uk-UA" sz="2400" dirty="0">
                <a:solidFill>
                  <a:srgbClr val="FF0000"/>
                </a:solidFill>
              </a:rPr>
              <a:t>на берегах </a:t>
            </a:r>
            <a:r>
              <a:rPr lang="uk-UA" sz="2400" dirty="0"/>
              <a:t>( </a:t>
            </a:r>
            <a:r>
              <a:rPr lang="uk-UA" sz="2400" i="1" dirty="0"/>
              <a:t>допустимо </a:t>
            </a:r>
            <a:r>
              <a:rPr lang="uk-UA" sz="2400" dirty="0">
                <a:solidFill>
                  <a:srgbClr val="FF0000"/>
                </a:solidFill>
              </a:rPr>
              <a:t>на полях</a:t>
            </a:r>
            <a:r>
              <a:rPr lang="uk-UA" sz="2400" i="1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>
                <a:solidFill>
                  <a:srgbClr val="FF0000"/>
                </a:solidFill>
              </a:rPr>
              <a:t>ставимо</a:t>
            </a:r>
            <a:r>
              <a:rPr lang="uk-UA" sz="2400" dirty="0"/>
              <a:t>  запитання, </a:t>
            </a:r>
            <a:r>
              <a:rPr lang="uk-UA" sz="2400" u="sng" dirty="0"/>
              <a:t>але </a:t>
            </a:r>
            <a:r>
              <a:rPr lang="uk-UA" sz="2400" u="sng" dirty="0">
                <a:solidFill>
                  <a:srgbClr val="FF0000"/>
                </a:solidFill>
              </a:rPr>
              <a:t>вирішуємо</a:t>
            </a:r>
            <a:r>
              <a:rPr lang="uk-UA" sz="2400" u="sng" dirty="0"/>
              <a:t> питання (проблему)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/>
              <a:t>не використовуйте </a:t>
            </a:r>
            <a:r>
              <a:rPr lang="uk-UA" sz="2400" dirty="0">
                <a:solidFill>
                  <a:srgbClr val="FF0000"/>
                </a:solidFill>
              </a:rPr>
              <a:t>білило </a:t>
            </a:r>
            <a:r>
              <a:rPr lang="uk-UA" sz="2400" dirty="0" smtClean="0"/>
              <a:t>(</a:t>
            </a:r>
            <a:r>
              <a:rPr lang="uk-UA" sz="2400" i="1" dirty="0" smtClean="0"/>
              <a:t>а не коректор</a:t>
            </a:r>
            <a:r>
              <a:rPr lang="uk-UA" sz="2400" dirty="0" smtClean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/>
              <a:t>з</a:t>
            </a:r>
            <a:r>
              <a:rPr lang="uk-UA" sz="2400" dirty="0" smtClean="0"/>
              <a:t>авдання, вправу виконуємо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/>
              <a:t> </a:t>
            </a:r>
            <a:r>
              <a:rPr lang="uk-UA" sz="2400" dirty="0" smtClean="0"/>
              <a:t>задачу розв’язуємо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/>
              <a:t>руку </a:t>
            </a:r>
            <a:r>
              <a:rPr lang="uk-UA" sz="2400" dirty="0" smtClean="0">
                <a:solidFill>
                  <a:srgbClr val="FF0000"/>
                </a:solidFill>
              </a:rPr>
              <a:t>охочі</a:t>
            </a:r>
            <a:r>
              <a:rPr lang="uk-UA" sz="2400" dirty="0" smtClean="0"/>
              <a:t> відповідати </a:t>
            </a:r>
            <a:r>
              <a:rPr lang="uk-UA" sz="2400" dirty="0" smtClean="0">
                <a:solidFill>
                  <a:srgbClr val="FF0000"/>
                </a:solidFill>
              </a:rPr>
              <a:t>підносять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/>
              <a:t> </a:t>
            </a:r>
            <a:r>
              <a:rPr lang="uk-UA" sz="2400" dirty="0" smtClean="0"/>
              <a:t>рейтинг </a:t>
            </a:r>
            <a:r>
              <a:rPr lang="uk-UA" sz="2400" dirty="0" smtClean="0">
                <a:solidFill>
                  <a:srgbClr val="FF0000"/>
                </a:solidFill>
              </a:rPr>
              <a:t>піднімаємо 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sz="2400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>
              <a:buFont typeface="Wingdings" panose="05000000000000000000" pitchFamily="2" charset="2"/>
              <a:buChar char="Ø"/>
            </a:pPr>
            <a:endParaRPr lang="uk-UA" sz="24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2400" dirty="0"/>
          </a:p>
        </p:txBody>
      </p:sp>
      <p:pic>
        <p:nvPicPr>
          <p:cNvPr id="2050" name="Picture 2" descr="C:\Users\User\Desktop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841973"/>
            <a:ext cx="1296144" cy="1188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916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b="1" i="1" dirty="0" smtClean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Фрази на щодень</a:t>
            </a:r>
            <a:endParaRPr lang="ru-RU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46712" cy="52143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розділі </a:t>
            </a:r>
            <a:r>
              <a:rPr lang="uk-UA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йдеться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( </a:t>
            </a:r>
            <a:r>
              <a:rPr lang="uk-UA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 не йде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uk-UA" sz="1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uk-UA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тема складна ( </a:t>
            </a:r>
            <a:r>
              <a:rPr lang="uk-UA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дана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 </a:t>
            </a:r>
            <a:r>
              <a:rPr lang="uk-UA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охочі</a:t>
            </a:r>
            <a:r>
              <a:rPr lang="uk-UA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 </a:t>
            </a:r>
            <a:r>
              <a:rPr lang="uk-UA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взяти участь</a:t>
            </a:r>
            <a:r>
              <a:rPr lang="uk-UA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аяву, протокол, резюме, звіт </a:t>
            </a:r>
            <a:r>
              <a:rPr lang="uk-UA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пишуть).</a:t>
            </a:r>
          </a:p>
          <a:p>
            <a:pPr marL="0" indent="0">
              <a:buNone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ідсумки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підбивають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6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підсумовують</a:t>
            </a:r>
            <a:r>
              <a:rPr lang="ru-RU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умки </a:t>
            </a:r>
            <a:r>
              <a:rPr lang="uk-UA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збігаються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співпадають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езультати досліджень </a:t>
            </a:r>
            <a:r>
              <a:rPr lang="uk-UA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зіставляємо</a:t>
            </a:r>
            <a:r>
              <a:rPr lang="uk-UA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uk-UA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порівнюємо</a:t>
            </a:r>
            <a:r>
              <a:rPr lang="uk-UA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ля роботи </a:t>
            </a:r>
            <a:r>
              <a:rPr lang="uk-UA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групи об’єднуємося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uk-UA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ділимося на групи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uk-UA" sz="1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аявні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засоби навчання, а </a:t>
            </a:r>
            <a:r>
              <a:rPr lang="uk-UA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присутність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 колективу </a:t>
            </a:r>
            <a:r>
              <a:rPr lang="uk-UA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обов’язкова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uk-UA" sz="1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окликаємося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статтю, першоджерело (</a:t>
            </a:r>
            <a:r>
              <a:rPr lang="uk-UA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посилаємося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uk-UA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покликання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посилання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uk-UA" sz="1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добуваємо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освіту, перемогу</a:t>
            </a:r>
          </a:p>
          <a:p>
            <a:pPr marL="0" indent="0">
              <a:buNone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набуваємо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знань, умінь, досвіду</a:t>
            </a:r>
          </a:p>
          <a:p>
            <a:pPr marL="0" indent="0">
              <a:buNone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Опрацьовуйте параграф </a:t>
            </a:r>
            <a:r>
              <a:rPr lang="uk-UA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восьмий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вісім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на сторінці </a:t>
            </a:r>
            <a:r>
              <a:rPr lang="uk-UA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 шостій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сто шість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виконайте вправу </a:t>
            </a:r>
            <a:r>
              <a:rPr lang="uk-UA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шістнадцяту</a:t>
            </a:r>
            <a:r>
              <a:rPr lang="uk-UA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                            </a:t>
            </a:r>
          </a:p>
          <a:p>
            <a:pPr marL="0" indent="0">
              <a:buNone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 </a:t>
            </a:r>
            <a:r>
              <a:rPr lang="uk-UA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добираємо</a:t>
            </a:r>
            <a:r>
              <a:rPr lang="uk-UA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підбираємо</a:t>
            </a:r>
            <a:r>
              <a:rPr lang="uk-UA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розкидані речі, </a:t>
            </a:r>
            <a:r>
              <a:rPr lang="uk-UA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обираємо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друзів або майбутню професію,</a:t>
            </a:r>
          </a:p>
          <a:p>
            <a:pPr marL="0" indent="0">
              <a:buNone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(надаємо перевагу)  </a:t>
            </a:r>
          </a:p>
          <a:p>
            <a:pPr marL="0" indent="0">
              <a:buNone/>
            </a:pPr>
            <a:r>
              <a:rPr lang="uk-UA" sz="1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ибираємо</a:t>
            </a:r>
            <a:r>
              <a:rPr lang="uk-UA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діалектизми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тексту, одяг у магазині.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(знаходимо, відокремлюємо)</a:t>
            </a: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 rot="16200000" flipH="1">
            <a:off x="1439652" y="3931421"/>
            <a:ext cx="288032" cy="288032"/>
          </a:xfrm>
          <a:prstGeom prst="bentConnector3">
            <a:avLst>
              <a:gd name="adj1" fmla="val 2594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1331640" y="6165304"/>
            <a:ext cx="108012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508104" y="5661248"/>
            <a:ext cx="144016" cy="21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9216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b="1" i="1" dirty="0" smtClean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Фрази на щодень</a:t>
            </a:r>
            <a:endParaRPr lang="ru-RU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 </a:t>
            </a: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трапляються,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але ми  їх </a:t>
            </a: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уникаємо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запобігаємо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чому?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помилкам        </a:t>
            </a:r>
            <a:endParaRPr lang="uk-UA" sz="2800" dirty="0" smtClean="0"/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друзі  </a:t>
            </a: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зустрічаються</a:t>
            </a:r>
            <a:endParaRPr lang="uk-UA" dirty="0" smtClean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rgbClr val="FF0000"/>
                </a:solidFill>
              </a:rPr>
              <a:t>наводять</a:t>
            </a:r>
            <a:r>
              <a:rPr lang="uk-UA" dirty="0" smtClean="0"/>
              <a:t> приклад, докази, аргументи  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в</a:t>
            </a:r>
            <a:r>
              <a:rPr lang="uk-UA" dirty="0" smtClean="0"/>
              <a:t>ідповідь </a:t>
            </a:r>
            <a:r>
              <a:rPr lang="uk-UA" dirty="0" smtClean="0">
                <a:solidFill>
                  <a:srgbClr val="FF0000"/>
                </a:solidFill>
              </a:rPr>
              <a:t>правильна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з</a:t>
            </a:r>
            <a:r>
              <a:rPr lang="uk-UA" dirty="0" smtClean="0"/>
              <a:t>ауваження </a:t>
            </a:r>
            <a:r>
              <a:rPr lang="uk-UA" dirty="0" smtClean="0">
                <a:solidFill>
                  <a:srgbClr val="FF0000"/>
                </a:solidFill>
              </a:rPr>
              <a:t>слушне </a:t>
            </a:r>
            <a:r>
              <a:rPr lang="uk-UA" dirty="0" smtClean="0"/>
              <a:t> 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і</a:t>
            </a:r>
            <a:r>
              <a:rPr lang="uk-UA" dirty="0" smtClean="0"/>
              <a:t>нформація </a:t>
            </a:r>
            <a:r>
              <a:rPr lang="uk-UA" dirty="0" smtClean="0">
                <a:solidFill>
                  <a:srgbClr val="FF0000"/>
                </a:solidFill>
              </a:rPr>
              <a:t>стане в пригоді  </a:t>
            </a:r>
            <a:r>
              <a:rPr lang="uk-UA" dirty="0" smtClean="0"/>
              <a:t>(знадобиться)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err="1"/>
              <a:t>п</a:t>
            </a:r>
            <a:r>
              <a:rPr lang="uk-UA" dirty="0" err="1" smtClean="0"/>
              <a:t>овідомте</a:t>
            </a:r>
            <a:r>
              <a:rPr lang="uk-UA" dirty="0" smtClean="0"/>
              <a:t> </a:t>
            </a:r>
            <a:r>
              <a:rPr lang="uk-UA" dirty="0" smtClean="0">
                <a:solidFill>
                  <a:srgbClr val="FF0000"/>
                </a:solidFill>
              </a:rPr>
              <a:t>при нагоді </a:t>
            </a:r>
            <a:r>
              <a:rPr lang="uk-UA" dirty="0" smtClean="0"/>
              <a:t>( зручні обставини); випала нагода зустрітися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rgbClr val="FF0000"/>
                </a:solidFill>
              </a:rPr>
              <a:t>н</a:t>
            </a:r>
            <a:r>
              <a:rPr lang="uk-UA" dirty="0" smtClean="0">
                <a:solidFill>
                  <a:srgbClr val="FF0000"/>
                </a:solidFill>
              </a:rPr>
              <a:t>е гайте </a:t>
            </a:r>
            <a:r>
              <a:rPr lang="uk-UA" dirty="0" smtClean="0"/>
              <a:t>часу, </a:t>
            </a:r>
            <a:r>
              <a:rPr lang="uk-UA" dirty="0" smtClean="0">
                <a:solidFill>
                  <a:srgbClr val="FF0000"/>
                </a:solidFill>
              </a:rPr>
              <a:t>не марнуйте </a:t>
            </a:r>
            <a:r>
              <a:rPr lang="uk-UA" dirty="0" smtClean="0"/>
              <a:t>жодної хвилини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0801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38953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b="1" i="1" dirty="0" smtClean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Наголошуйте правильно</a:t>
            </a:r>
            <a:endParaRPr lang="uk-UA" sz="2400" dirty="0" smtClean="0">
              <a:solidFill>
                <a:srgbClr val="0070C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адже́                      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валови́й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ветерина́рія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ані́ж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надли́шок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надли́шковий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marL="0" indent="0">
              <a:buNone/>
            </a:pP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вида́ння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дужки́                   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зру́чний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ри́нковий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визна́ння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завдо́вжки</a:t>
            </a:r>
          </a:p>
          <a:p>
            <a:pPr marL="0" indent="0">
              <a:buNone/>
            </a:pP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кори́сний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фі́рмовий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вимо́ва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завши́ршки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котри́й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цінни́к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</a:p>
          <a:p>
            <a:pPr marL="0" indent="0">
              <a:buNone/>
            </a:pP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вимо́га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мно́жник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ра́зом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ма́ркетинговий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ви́падок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дробови́й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обіця́нка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при́писка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ви́правдання</a:t>
            </a:r>
            <a:endParaRPr lang="uk-UA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ге́тьман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дефі́с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ере́жа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гетьма́нство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гетьма́нський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добу́ток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опі́зна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асиметрі́я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64548" y="4866139"/>
            <a:ext cx="61993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де́щиця з того, що потрібно 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запам’ятати</a:t>
            </a:r>
            <a:endParaRPr lang="en-US" sz="24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652" y="1894547"/>
            <a:ext cx="2271601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496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 i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Подвійний наголос</a:t>
            </a:r>
            <a:endParaRPr lang="ru-RU" sz="4000" b="1" i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1412776"/>
            <a:ext cx="850392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Алфа́віт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алфаві́т</a:t>
            </a:r>
            <a:endPara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а́клейка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накле́йка</a:t>
            </a:r>
            <a:endPara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по́ми́лка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з погляду сучасної норми  рекомендовано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по́милка</a:t>
            </a:r>
            <a:endPara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прийнятий варіант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поми́лка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0" indent="0">
              <a:buNone/>
            </a:pP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за́вжди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завжди́                     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та́кож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тако́ж</a:t>
            </a:r>
            <a:endPara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пе́рвісний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перві́сний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допові́дач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доповіда́ч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  <a:p>
            <a:pPr marL="0" indent="0" algn="ctr">
              <a:buNone/>
            </a:pPr>
            <a:r>
              <a:rPr lang="uk-UA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uk-UA" sz="20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Словорозрізнювальний</a:t>
            </a:r>
            <a:r>
              <a:rPr lang="uk-UA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наголос           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бро́ня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квиток (</a:t>
            </a:r>
            <a:r>
              <a:rPr lang="uk-UA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про закріплення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бро́ня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танка ( 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захисна обшивка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uk-UA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ви́года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(користь)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квартира з усіма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виго́дами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зручність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  </a:t>
            </a:r>
          </a:p>
          <a:p>
            <a:pPr marL="0" indent="0">
              <a:buNone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госпо́дарський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син ( 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 господар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а́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рський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розрахунок 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(від господарство, </a:t>
            </a:r>
            <a:r>
              <a:rPr lang="uk-UA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тбто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виробничий)    </a:t>
            </a:r>
          </a:p>
          <a:p>
            <a:pPr marL="0" indent="0">
              <a:buNone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Левая фигурная скобка 7"/>
          <p:cNvSpPr/>
          <p:nvPr/>
        </p:nvSpPr>
        <p:spPr>
          <a:xfrm>
            <a:off x="1475656" y="2276872"/>
            <a:ext cx="144016" cy="5040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5" name="Picture 3" descr="C:\Users\User\Desktop\image071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4941168"/>
            <a:ext cx="4654778" cy="1648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5669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94503"/>
            <a:ext cx="8534400" cy="758952"/>
          </a:xfrm>
        </p:spPr>
        <p:txBody>
          <a:bodyPr>
            <a:noAutofit/>
          </a:bodyPr>
          <a:lstStyle/>
          <a:p>
            <a:r>
              <a:rPr lang="uk-UA" sz="2800" b="1" i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Особливості вживання дієслів наказового способу</a:t>
            </a:r>
            <a:endParaRPr lang="ru-RU" sz="2800" b="1" i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Ви: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визначити – </a:t>
            </a:r>
            <a:r>
              <a:rPr lang="uk-U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визначте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граматичну основу</a:t>
            </a:r>
          </a:p>
          <a:p>
            <a:pPr marL="0" indent="0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вимовити – </a:t>
            </a:r>
            <a:r>
              <a:rPr lang="uk-UA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вимовте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</a:t>
            </a:r>
          </a:p>
          <a:p>
            <a:pPr marL="0" indent="0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висловити – </a:t>
            </a:r>
            <a:r>
              <a:rPr lang="uk-UA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висловте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думку</a:t>
            </a:r>
          </a:p>
          <a:p>
            <a:pPr marL="0" indent="0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продовжити – </a:t>
            </a:r>
            <a:r>
              <a:rPr lang="uk-U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продовжте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речення</a:t>
            </a:r>
          </a:p>
          <a:p>
            <a:pPr marL="0" indent="0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завершити – </a:t>
            </a:r>
            <a:r>
              <a:rPr lang="uk-UA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заверште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судження</a:t>
            </a:r>
          </a:p>
          <a:p>
            <a:pPr marL="0" indent="0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Ми:                     ознайомтесь із матеріалом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рацюймо                   </a:t>
            </a:r>
            <a:r>
              <a:rPr lang="uk-UA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Неправильно говорити: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акінчуймо                  </a:t>
            </a: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давайте </a:t>
            </a:r>
            <a:r>
              <a:rPr lang="uk-UA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відпочинемо</a:t>
            </a:r>
            <a:endParaRPr lang="uk-UA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гадаймо                      </a:t>
            </a: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давайте напишемо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одімо                          </a:t>
            </a: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пішли на перерву</a:t>
            </a:r>
          </a:p>
        </p:txBody>
      </p:sp>
      <p:pic>
        <p:nvPicPr>
          <p:cNvPr id="4098" name="Picture 2" descr="C:\Users\User\Desktop\13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975" y="1559845"/>
            <a:ext cx="2592288" cy="212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076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Культура вживання прийменників</a:t>
            </a:r>
            <a:endParaRPr lang="en-US" i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1340768"/>
            <a:ext cx="8503920" cy="51845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000" dirty="0"/>
              <a:t>з</a:t>
            </a:r>
            <a:r>
              <a:rPr lang="uk-UA" sz="2000" dirty="0" smtClean="0"/>
              <a:t>вертаємося </a:t>
            </a:r>
            <a:r>
              <a:rPr lang="uk-UA" sz="2000" dirty="0" smtClean="0">
                <a:solidFill>
                  <a:srgbClr val="FF0000"/>
                </a:solidFill>
              </a:rPr>
              <a:t>по допомогу</a:t>
            </a:r>
            <a:r>
              <a:rPr lang="uk-UA" sz="2000" dirty="0" smtClean="0"/>
              <a:t>, але порахували </a:t>
            </a:r>
            <a:r>
              <a:rPr lang="uk-UA" sz="2000" dirty="0" smtClean="0">
                <a:solidFill>
                  <a:srgbClr val="FF0000"/>
                </a:solidFill>
              </a:rPr>
              <a:t>за допомогою </a:t>
            </a:r>
            <a:r>
              <a:rPr lang="uk-UA" sz="2000" dirty="0" smtClean="0"/>
              <a:t>калькулятора</a:t>
            </a:r>
          </a:p>
          <a:p>
            <a:pPr marL="0" indent="0">
              <a:buNone/>
            </a:pPr>
            <a:r>
              <a:rPr lang="uk-UA" sz="2000" dirty="0"/>
              <a:t>в</a:t>
            </a:r>
            <a:r>
              <a:rPr lang="uk-UA" sz="2000" dirty="0" smtClean="0"/>
              <a:t>иписати </a:t>
            </a:r>
            <a:r>
              <a:rPr lang="uk-UA" sz="2000" dirty="0" smtClean="0">
                <a:solidFill>
                  <a:srgbClr val="FF0000"/>
                </a:solidFill>
              </a:rPr>
              <a:t>з підручника</a:t>
            </a:r>
            <a:r>
              <a:rPr lang="uk-UA" sz="2000" dirty="0" smtClean="0"/>
              <a:t>, але </a:t>
            </a:r>
            <a:r>
              <a:rPr lang="uk-UA" sz="2000" dirty="0" smtClean="0">
                <a:solidFill>
                  <a:srgbClr val="FF0000"/>
                </a:solidFill>
              </a:rPr>
              <a:t>підручник</a:t>
            </a:r>
            <a:r>
              <a:rPr lang="uk-UA" sz="2000" dirty="0" smtClean="0"/>
              <a:t> історії України</a:t>
            </a:r>
          </a:p>
          <a:p>
            <a:pPr marL="0" indent="0">
              <a:buNone/>
            </a:pPr>
            <a:r>
              <a:rPr lang="uk-UA" sz="2000" dirty="0"/>
              <a:t>з</a:t>
            </a:r>
            <a:r>
              <a:rPr lang="uk-UA" sz="2000" dirty="0" smtClean="0"/>
              <a:t>аходи</a:t>
            </a:r>
            <a:r>
              <a:rPr lang="uk-UA" sz="2000" dirty="0" smtClean="0">
                <a:solidFill>
                  <a:srgbClr val="FF0000"/>
                </a:solidFill>
              </a:rPr>
              <a:t> щодо покращення </a:t>
            </a:r>
            <a:r>
              <a:rPr lang="uk-UA" sz="2000" dirty="0" smtClean="0"/>
              <a:t>умов праці – заходи  </a:t>
            </a:r>
            <a:r>
              <a:rPr lang="uk-UA" sz="2000" dirty="0" smtClean="0">
                <a:solidFill>
                  <a:srgbClr val="FF0000"/>
                </a:solidFill>
              </a:rPr>
              <a:t>для покращення </a:t>
            </a:r>
            <a:r>
              <a:rPr lang="uk-UA" sz="2000" dirty="0" smtClean="0"/>
              <a:t>умов праці</a:t>
            </a:r>
          </a:p>
          <a:p>
            <a:pPr marL="0" indent="0">
              <a:buNone/>
            </a:pPr>
            <a:r>
              <a:rPr lang="uk-UA" sz="2000" dirty="0">
                <a:solidFill>
                  <a:srgbClr val="FF0000"/>
                </a:solidFill>
              </a:rPr>
              <a:t>з</a:t>
            </a:r>
            <a:r>
              <a:rPr lang="uk-UA" sz="2000" dirty="0" smtClean="0">
                <a:solidFill>
                  <a:srgbClr val="FF0000"/>
                </a:solidFill>
              </a:rPr>
              <a:t>а потреби </a:t>
            </a:r>
            <a:r>
              <a:rPr lang="uk-UA" sz="2000" dirty="0" smtClean="0"/>
              <a:t>скористайтеся словником – </a:t>
            </a:r>
            <a:r>
              <a:rPr lang="uk-UA" sz="2000" dirty="0" smtClean="0">
                <a:solidFill>
                  <a:srgbClr val="FF0000"/>
                </a:solidFill>
              </a:rPr>
              <a:t>у разі потреби </a:t>
            </a:r>
            <a:r>
              <a:rPr lang="uk-UA" sz="2000" dirty="0"/>
              <a:t>скористайтеся словником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dirty="0">
                <a:solidFill>
                  <a:srgbClr val="FF0000"/>
                </a:solidFill>
              </a:rPr>
              <a:t>з</a:t>
            </a:r>
            <a:r>
              <a:rPr lang="uk-UA" sz="2000" dirty="0" smtClean="0">
                <a:solidFill>
                  <a:srgbClr val="FF0000"/>
                </a:solidFill>
              </a:rPr>
              <a:t>гідно з</a:t>
            </a:r>
            <a:r>
              <a:rPr lang="uk-UA" sz="2000" dirty="0" smtClean="0"/>
              <a:t> розпорядженням директора – </a:t>
            </a:r>
            <a:r>
              <a:rPr lang="uk-UA" sz="2000" dirty="0" smtClean="0">
                <a:solidFill>
                  <a:srgbClr val="FF0000"/>
                </a:solidFill>
              </a:rPr>
              <a:t>відповідно до </a:t>
            </a:r>
            <a:r>
              <a:rPr lang="uk-UA" sz="2000" dirty="0" smtClean="0"/>
              <a:t>чинної програми з предмета</a:t>
            </a:r>
          </a:p>
          <a:p>
            <a:pPr marL="0" indent="0">
              <a:buNone/>
            </a:pPr>
            <a:r>
              <a:rPr lang="uk-UA" sz="2000" dirty="0">
                <a:solidFill>
                  <a:srgbClr val="FF0000"/>
                </a:solidFill>
              </a:rPr>
              <a:t> </a:t>
            </a:r>
            <a:r>
              <a:rPr lang="uk-UA" sz="2000" dirty="0" smtClean="0">
                <a:solidFill>
                  <a:srgbClr val="FF0000"/>
                </a:solidFill>
              </a:rPr>
              <a:t>упродовж, протягом </a:t>
            </a:r>
            <a:r>
              <a:rPr lang="uk-UA" sz="2000" dirty="0" smtClean="0"/>
              <a:t>семестру</a:t>
            </a:r>
          </a:p>
          <a:p>
            <a:pPr marL="0" indent="0">
              <a:buNone/>
            </a:pPr>
            <a:r>
              <a:rPr lang="uk-UA" sz="2000" dirty="0" smtClean="0">
                <a:solidFill>
                  <a:srgbClr val="FF0000"/>
                </a:solidFill>
              </a:rPr>
              <a:t>наприкінці</a:t>
            </a:r>
            <a:r>
              <a:rPr lang="uk-UA" sz="2000" dirty="0" smtClean="0"/>
              <a:t> сесії подати пропозиції щодо….</a:t>
            </a:r>
          </a:p>
          <a:p>
            <a:pPr marL="0" indent="0">
              <a:buNone/>
            </a:pPr>
            <a:r>
              <a:rPr lang="uk-UA" sz="2000" dirty="0"/>
              <a:t> </a:t>
            </a:r>
            <a:r>
              <a:rPr lang="uk-UA" sz="2000" dirty="0" smtClean="0">
                <a:solidFill>
                  <a:srgbClr val="FF0000"/>
                </a:solidFill>
              </a:rPr>
              <a:t>незважаючи на </a:t>
            </a:r>
            <a:r>
              <a:rPr lang="uk-UA" sz="2000" dirty="0" smtClean="0"/>
              <a:t>поради – </a:t>
            </a:r>
            <a:r>
              <a:rPr lang="uk-UA" sz="2000" dirty="0" smtClean="0">
                <a:solidFill>
                  <a:srgbClr val="FF0000"/>
                </a:solidFill>
              </a:rPr>
              <a:t>попри </a:t>
            </a:r>
            <a:r>
              <a:rPr lang="uk-UA" sz="2000" dirty="0" smtClean="0"/>
              <a:t>поради, а розповідав </a:t>
            </a:r>
            <a:r>
              <a:rPr lang="uk-UA" sz="2000" dirty="0" smtClean="0">
                <a:solidFill>
                  <a:srgbClr val="FF0000"/>
                </a:solidFill>
              </a:rPr>
              <a:t>не дивлячись </a:t>
            </a:r>
            <a:r>
              <a:rPr lang="uk-UA" sz="2000" dirty="0" smtClean="0"/>
              <a:t>у вічі</a:t>
            </a:r>
          </a:p>
          <a:p>
            <a:pPr marL="0" indent="0">
              <a:buNone/>
            </a:pPr>
            <a:r>
              <a:rPr lang="uk-UA" sz="2000" dirty="0" smtClean="0"/>
              <a:t>з огляду на рішення педради (</a:t>
            </a:r>
            <a:r>
              <a:rPr lang="uk-UA" sz="2000" i="1" dirty="0" smtClean="0"/>
              <a:t> а не виходячи з рішення)</a:t>
            </a:r>
          </a:p>
          <a:p>
            <a:pPr marL="0" indent="0">
              <a:buNone/>
            </a:pPr>
            <a:r>
              <a:rPr lang="uk-UA" sz="2000" dirty="0"/>
              <a:t>в</a:t>
            </a:r>
            <a:r>
              <a:rPr lang="uk-UA" sz="2000" dirty="0" smtClean="0"/>
              <a:t>иконаю </a:t>
            </a:r>
            <a:r>
              <a:rPr lang="uk-UA" sz="2000" dirty="0" smtClean="0">
                <a:solidFill>
                  <a:srgbClr val="FF0000"/>
                </a:solidFill>
              </a:rPr>
              <a:t>за умови, за підтримки </a:t>
            </a:r>
            <a:r>
              <a:rPr lang="uk-UA" sz="2000" dirty="0" smtClean="0"/>
              <a:t>викладача</a:t>
            </a:r>
            <a:r>
              <a:rPr lang="uk-UA" sz="2000" dirty="0" smtClean="0">
                <a:solidFill>
                  <a:srgbClr val="FF0000"/>
                </a:solidFill>
              </a:rPr>
              <a:t>, за сприяння </a:t>
            </a:r>
            <a:r>
              <a:rPr lang="uk-UA" sz="2000" i="1" dirty="0" smtClean="0"/>
              <a:t>( не </a:t>
            </a:r>
            <a:r>
              <a:rPr lang="uk-UA" sz="2000" i="1" smtClean="0"/>
              <a:t>при умові….)</a:t>
            </a:r>
            <a:endParaRPr lang="uk-UA" sz="2000" i="1" dirty="0" smtClean="0"/>
          </a:p>
          <a:p>
            <a:pPr marL="0" indent="0">
              <a:buNone/>
            </a:pPr>
            <a:endParaRPr lang="uk-UA" sz="2000" dirty="0" smtClean="0"/>
          </a:p>
        </p:txBody>
      </p:sp>
    </p:spTree>
    <p:extLst>
      <p:ext uri="{BB962C8B-B14F-4D97-AF65-F5344CB8AC3E}">
        <p14:creationId xmlns:p14="http://schemas.microsoft.com/office/powerpoint/2010/main" val="24411841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3210</TotalTime>
  <Words>629</Words>
  <Application>Microsoft Office PowerPoint</Application>
  <PresentationFormat>Экран (4:3)</PresentationFormat>
  <Paragraphs>118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 Black</vt:lpstr>
      <vt:lpstr>Calibri</vt:lpstr>
      <vt:lpstr>Georgia</vt:lpstr>
      <vt:lpstr>Times New Roman</vt:lpstr>
      <vt:lpstr>Wingdings</vt:lpstr>
      <vt:lpstr>Wingdings 2</vt:lpstr>
      <vt:lpstr>Официальная</vt:lpstr>
      <vt:lpstr>     Мовний путівник</vt:lpstr>
      <vt:lpstr>Етикетні форми</vt:lpstr>
      <vt:lpstr>Фрази на щодень</vt:lpstr>
      <vt:lpstr>Фрази на щодень</vt:lpstr>
      <vt:lpstr>Фрази на щодень</vt:lpstr>
      <vt:lpstr> </vt:lpstr>
      <vt:lpstr>Подвійний наголос</vt:lpstr>
      <vt:lpstr>Особливості вживання дієслів наказового способу</vt:lpstr>
      <vt:lpstr>Культура вживання прийменників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Мовний путівник</dc:title>
  <dc:creator>User</dc:creator>
  <cp:lastModifiedBy>Lyudmila Krasnoshtan</cp:lastModifiedBy>
  <cp:revision>52</cp:revision>
  <cp:lastPrinted>2021-11-09T12:33:39Z</cp:lastPrinted>
  <dcterms:created xsi:type="dcterms:W3CDTF">2021-11-08T10:47:01Z</dcterms:created>
  <dcterms:modified xsi:type="dcterms:W3CDTF">2025-08-27T19:15:45Z</dcterms:modified>
</cp:coreProperties>
</file>